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comment1.xml" ContentType="application/vnd.openxmlformats-officedocument.presentationml.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comment2.xml" ContentType="application/vnd.openxmlformats-officedocument.presentationml.comments+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omments/comment3.xml" ContentType="application/vnd.openxmlformats-officedocument.presentationml.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4.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omments/comment5.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57" r:id="rId2"/>
    <p:sldId id="259" r:id="rId3"/>
    <p:sldId id="261" r:id="rId4"/>
    <p:sldId id="260" r:id="rId5"/>
    <p:sldId id="288" r:id="rId6"/>
    <p:sldId id="290" r:id="rId7"/>
    <p:sldId id="289" r:id="rId8"/>
    <p:sldId id="291" r:id="rId9"/>
    <p:sldId id="262" r:id="rId10"/>
    <p:sldId id="296" r:id="rId11"/>
    <p:sldId id="271" r:id="rId12"/>
    <p:sldId id="297" r:id="rId13"/>
    <p:sldId id="272" r:id="rId14"/>
    <p:sldId id="274" r:id="rId15"/>
    <p:sldId id="298" r:id="rId16"/>
    <p:sldId id="267" r:id="rId17"/>
    <p:sldId id="266" r:id="rId18"/>
    <p:sldId id="279" r:id="rId19"/>
    <p:sldId id="281" r:id="rId20"/>
    <p:sldId id="283" r:id="rId21"/>
    <p:sldId id="295" r:id="rId22"/>
    <p:sldId id="285" r:id="rId23"/>
    <p:sldId id="293" r:id="rId24"/>
    <p:sldId id="294" r:id="rId25"/>
    <p:sldId id="264" r:id="rId26"/>
    <p:sldId id="275" r:id="rId27"/>
    <p:sldId id="286" r:id="rId28"/>
    <p:sldId id="277" r:id="rId29"/>
    <p:sldId id="299" r:id="rId30"/>
    <p:sldId id="287" r:id="rId31"/>
    <p:sldId id="282" r:id="rId32"/>
    <p:sldId id="265" r:id="rId33"/>
    <p:sldId id="284" r:id="rId34"/>
    <p:sldId id="269" r:id="rId35"/>
  </p:sldIdLst>
  <p:sldSz cx="9144000" cy="6858000" type="screen4x3"/>
  <p:notesSz cx="6858000" cy="1409700"/>
  <p:defaultTextStyle>
    <a:defPPr>
      <a:defRPr lang="en-US"/>
    </a:defPPr>
    <a:lvl1pPr algn="l" defTabSz="457200" rtl="0" fontAlgn="base">
      <a:spcBef>
        <a:spcPct val="0"/>
      </a:spcBef>
      <a:spcAft>
        <a:spcPct val="0"/>
      </a:spcAft>
      <a:defRPr kern="1200">
        <a:solidFill>
          <a:schemeClr val="tx1"/>
        </a:solidFill>
        <a:latin typeface="Arial" pitchFamily="9" charset="0"/>
        <a:ea typeface="ＭＳ Ｐゴシック" pitchFamily="9" charset="-128"/>
        <a:cs typeface="ＭＳ Ｐゴシック" pitchFamily="9" charset="-128"/>
      </a:defRPr>
    </a:lvl1pPr>
    <a:lvl2pPr marL="457200" algn="l" defTabSz="457200" rtl="0" fontAlgn="base">
      <a:spcBef>
        <a:spcPct val="0"/>
      </a:spcBef>
      <a:spcAft>
        <a:spcPct val="0"/>
      </a:spcAft>
      <a:defRPr kern="1200">
        <a:solidFill>
          <a:schemeClr val="tx1"/>
        </a:solidFill>
        <a:latin typeface="Arial" pitchFamily="9" charset="0"/>
        <a:ea typeface="ＭＳ Ｐゴシック" pitchFamily="9" charset="-128"/>
        <a:cs typeface="ＭＳ Ｐゴシック" pitchFamily="9" charset="-128"/>
      </a:defRPr>
    </a:lvl2pPr>
    <a:lvl3pPr marL="914400" algn="l" defTabSz="457200" rtl="0" fontAlgn="base">
      <a:spcBef>
        <a:spcPct val="0"/>
      </a:spcBef>
      <a:spcAft>
        <a:spcPct val="0"/>
      </a:spcAft>
      <a:defRPr kern="1200">
        <a:solidFill>
          <a:schemeClr val="tx1"/>
        </a:solidFill>
        <a:latin typeface="Arial" pitchFamily="9" charset="0"/>
        <a:ea typeface="ＭＳ Ｐゴシック" pitchFamily="9" charset="-128"/>
        <a:cs typeface="ＭＳ Ｐゴシック" pitchFamily="9" charset="-128"/>
      </a:defRPr>
    </a:lvl3pPr>
    <a:lvl4pPr marL="1371600" algn="l" defTabSz="457200" rtl="0" fontAlgn="base">
      <a:spcBef>
        <a:spcPct val="0"/>
      </a:spcBef>
      <a:spcAft>
        <a:spcPct val="0"/>
      </a:spcAft>
      <a:defRPr kern="1200">
        <a:solidFill>
          <a:schemeClr val="tx1"/>
        </a:solidFill>
        <a:latin typeface="Arial" pitchFamily="9" charset="0"/>
        <a:ea typeface="ＭＳ Ｐゴシック" pitchFamily="9" charset="-128"/>
        <a:cs typeface="ＭＳ Ｐゴシック" pitchFamily="9" charset="-128"/>
      </a:defRPr>
    </a:lvl4pPr>
    <a:lvl5pPr marL="1828800" algn="l" defTabSz="457200" rtl="0" fontAlgn="base">
      <a:spcBef>
        <a:spcPct val="0"/>
      </a:spcBef>
      <a:spcAft>
        <a:spcPct val="0"/>
      </a:spcAft>
      <a:defRPr kern="1200">
        <a:solidFill>
          <a:schemeClr val="tx1"/>
        </a:solidFill>
        <a:latin typeface="Arial" pitchFamily="9" charset="0"/>
        <a:ea typeface="ＭＳ Ｐゴシック" pitchFamily="9" charset="-128"/>
        <a:cs typeface="ＭＳ Ｐゴシック" pitchFamily="9" charset="-128"/>
      </a:defRPr>
    </a:lvl5pPr>
    <a:lvl6pPr marL="2286000" algn="l" defTabSz="457200" rtl="0" eaLnBrk="1" latinLnBrk="0" hangingPunct="1">
      <a:defRPr kern="1200">
        <a:solidFill>
          <a:schemeClr val="tx1"/>
        </a:solidFill>
        <a:latin typeface="Arial" pitchFamily="9" charset="0"/>
        <a:ea typeface="ＭＳ Ｐゴシック" pitchFamily="9" charset="-128"/>
        <a:cs typeface="ＭＳ Ｐゴシック" pitchFamily="9" charset="-128"/>
      </a:defRPr>
    </a:lvl6pPr>
    <a:lvl7pPr marL="2743200" algn="l" defTabSz="457200" rtl="0" eaLnBrk="1" latinLnBrk="0" hangingPunct="1">
      <a:defRPr kern="1200">
        <a:solidFill>
          <a:schemeClr val="tx1"/>
        </a:solidFill>
        <a:latin typeface="Arial" pitchFamily="9" charset="0"/>
        <a:ea typeface="ＭＳ Ｐゴシック" pitchFamily="9" charset="-128"/>
        <a:cs typeface="ＭＳ Ｐゴシック" pitchFamily="9" charset="-128"/>
      </a:defRPr>
    </a:lvl7pPr>
    <a:lvl8pPr marL="3200400" algn="l" defTabSz="457200" rtl="0" eaLnBrk="1" latinLnBrk="0" hangingPunct="1">
      <a:defRPr kern="1200">
        <a:solidFill>
          <a:schemeClr val="tx1"/>
        </a:solidFill>
        <a:latin typeface="Arial" pitchFamily="9" charset="0"/>
        <a:ea typeface="ＭＳ Ｐゴシック" pitchFamily="9" charset="-128"/>
        <a:cs typeface="ＭＳ Ｐゴシック" pitchFamily="9" charset="-128"/>
      </a:defRPr>
    </a:lvl8pPr>
    <a:lvl9pPr marL="3657600" algn="l" defTabSz="457200" rtl="0" eaLnBrk="1" latinLnBrk="0" hangingPunct="1">
      <a:defRPr kern="1200">
        <a:solidFill>
          <a:schemeClr val="tx1"/>
        </a:solidFill>
        <a:latin typeface="Arial" pitchFamily="9" charset="0"/>
        <a:ea typeface="ＭＳ Ｐゴシック" pitchFamily="9" charset="-128"/>
        <a:cs typeface="ＭＳ Ｐゴシック" pitchFamily="9" charset="-128"/>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nevieve Weseman" initials="GW" lastIdx="9" clrIdx="0">
    <p:extLst>
      <p:ext uri="{19B8F6BF-5375-455C-9EA6-DF929625EA0E}">
        <p15:presenceInfo xmlns:p15="http://schemas.microsoft.com/office/powerpoint/2012/main" userId="S::wesemg@lchdmo.org::4e830bf6-7b67-494b-ba07-0158892e7b43" providerId="AD"/>
      </p:ext>
    </p:extLst>
  </p:cmAuthor>
  <p:cmAuthor id="2" name="Sarah Valenza" initials="SV" lastIdx="5" clrIdx="1">
    <p:extLst>
      <p:ext uri="{19B8F6BF-5375-455C-9EA6-DF929625EA0E}">
        <p15:presenceInfo xmlns:p15="http://schemas.microsoft.com/office/powerpoint/2012/main" userId="S::valens@lchdmo.org::f174b6ac-c83c-4f25-b3ba-725253b1e47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3B0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96D839-6195-DB99-77F7-4D9DD7A7ED47}" v="3" dt="2019-03-18T21:13:27.561"/>
    <p1510:client id="{4873B410-3BD3-B8AB-18B7-A95114234BA1}" v="121" dt="2019-03-18T16:05:47.706"/>
    <p1510:client id="{6152D3B5-88BE-685E-F859-0D72A66E9566}" v="1" dt="2019-03-19T13:10:01.690"/>
    <p1510:client id="{957BD3E2-2239-2D56-EABB-C894854EA060}" v="914" dt="2019-03-18T19:25:11.451"/>
    <p1510:client id="{A6330136-A7BD-56CA-567F-10B3131472EA}" v="1" dt="2019-03-19T20:00:39.2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1590" y="6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LCHDSERVER\Files\Public\Data%20Folder\Opioid%20Summit%20Data\Lincoln%20County%20Info%20Info%20Request%20MDHSS.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b="0" i="0" u="none" strike="noStrike" kern="1200" baseline="0">
                <a:solidFill>
                  <a:schemeClr val="dk1">
                    <a:lumMod val="65000"/>
                    <a:lumOff val="35000"/>
                  </a:schemeClr>
                </a:solidFill>
                <a:effectLst/>
                <a:latin typeface="+mn-lt"/>
                <a:ea typeface="+mn-ea"/>
                <a:cs typeface="+mn-cs"/>
              </a:defRPr>
            </a:pPr>
            <a:r>
              <a:rPr lang="en-US" sz="2800" dirty="0"/>
              <a:t>Lincoln County</a:t>
            </a:r>
            <a:r>
              <a:rPr lang="en-US" sz="2800" baseline="0" dirty="0"/>
              <a:t> NAS Rate per 1,000 Births, 2011-2016</a:t>
            </a:r>
            <a:endParaRPr lang="en-US" sz="2800" dirty="0"/>
          </a:p>
        </c:rich>
      </c:tx>
      <c:layout>
        <c:manualLayout>
          <c:xMode val="edge"/>
          <c:yMode val="edge"/>
          <c:x val="0.14299300087489064"/>
          <c:y val="2.7777777777777776E-2"/>
        </c:manualLayout>
      </c:layout>
      <c:overlay val="0"/>
      <c:spPr>
        <a:noFill/>
        <a:ln>
          <a:noFill/>
        </a:ln>
        <a:effectLst/>
      </c:spPr>
      <c:txPr>
        <a:bodyPr rot="0" spcFirstLastPara="1" vertOverflow="ellipsis" vert="horz" wrap="square" anchor="ctr" anchorCtr="1"/>
        <a:lstStyle/>
        <a:p>
          <a:pPr>
            <a:defRPr b="0" i="0" u="none" strike="noStrike" kern="1200" baseline="0">
              <a:solidFill>
                <a:schemeClr val="dk1">
                  <a:lumMod val="65000"/>
                  <a:lumOff val="35000"/>
                </a:schemeClr>
              </a:solidFill>
              <a:effectLst/>
              <a:latin typeface="+mn-lt"/>
              <a:ea typeface="+mn-ea"/>
              <a:cs typeface="+mn-cs"/>
            </a:defRPr>
          </a:pPr>
          <a:endParaRPr lang="en-US"/>
        </a:p>
      </c:txPr>
    </c:title>
    <c:autoTitleDeleted val="0"/>
    <c:plotArea>
      <c:layout/>
      <c:barChart>
        <c:barDir val="col"/>
        <c:grouping val="clustered"/>
        <c:varyColors val="0"/>
        <c:ser>
          <c:idx val="0"/>
          <c:order val="0"/>
          <c:tx>
            <c:strRef>
              <c:f>NAS!$A$7</c:f>
              <c:strCache>
                <c:ptCount val="1"/>
                <c:pt idx="0">
                  <c:v>Lincoln</c:v>
                </c:pt>
              </c:strCache>
            </c:strRef>
          </c:tx>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numRef>
              <c:f>NAS!$B$6:$G$6</c:f>
              <c:numCache>
                <c:formatCode>General</c:formatCode>
                <c:ptCount val="6"/>
                <c:pt idx="0">
                  <c:v>2011</c:v>
                </c:pt>
                <c:pt idx="1">
                  <c:v>2012</c:v>
                </c:pt>
                <c:pt idx="2">
                  <c:v>2013</c:v>
                </c:pt>
                <c:pt idx="3">
                  <c:v>2014</c:v>
                </c:pt>
                <c:pt idx="4">
                  <c:v>2015</c:v>
                </c:pt>
                <c:pt idx="5">
                  <c:v>2016</c:v>
                </c:pt>
              </c:numCache>
            </c:numRef>
          </c:cat>
          <c:val>
            <c:numRef>
              <c:f>NAS!$B$7:$G$7</c:f>
              <c:numCache>
                <c:formatCode>General</c:formatCode>
                <c:ptCount val="6"/>
                <c:pt idx="0">
                  <c:v>5.52</c:v>
                </c:pt>
                <c:pt idx="1">
                  <c:v>8.49</c:v>
                </c:pt>
                <c:pt idx="2">
                  <c:v>9.51</c:v>
                </c:pt>
                <c:pt idx="3">
                  <c:v>12.89</c:v>
                </c:pt>
                <c:pt idx="4">
                  <c:v>17.329999999999998</c:v>
                </c:pt>
                <c:pt idx="5">
                  <c:v>36.29</c:v>
                </c:pt>
              </c:numCache>
            </c:numRef>
          </c:val>
          <c:extLst>
            <c:ext xmlns:c16="http://schemas.microsoft.com/office/drawing/2014/chart" uri="{C3380CC4-5D6E-409C-BE32-E72D297353CC}">
              <c16:uniqueId val="{00000000-01A8-4C84-888D-5492587C4606}"/>
            </c:ext>
          </c:extLst>
        </c:ser>
        <c:dLbls>
          <c:dLblPos val="inEnd"/>
          <c:showLegendKey val="0"/>
          <c:showVal val="1"/>
          <c:showCatName val="0"/>
          <c:showSerName val="0"/>
          <c:showPercent val="0"/>
          <c:showBubbleSize val="0"/>
        </c:dLbls>
        <c:gapWidth val="41"/>
        <c:axId val="383276040"/>
        <c:axId val="246176472"/>
      </c:barChart>
      <c:catAx>
        <c:axId val="38327604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solidFill>
                <a:effectLst/>
                <a:latin typeface="+mn-lt"/>
                <a:ea typeface="+mn-ea"/>
                <a:cs typeface="+mn-cs"/>
              </a:defRPr>
            </a:pPr>
            <a:endParaRPr lang="en-US"/>
          </a:p>
        </c:txPr>
        <c:crossAx val="246176472"/>
        <c:crosses val="autoZero"/>
        <c:auto val="1"/>
        <c:lblAlgn val="ctr"/>
        <c:lblOffset val="100"/>
        <c:noMultiLvlLbl val="0"/>
      </c:catAx>
      <c:valAx>
        <c:axId val="246176472"/>
        <c:scaling>
          <c:orientation val="minMax"/>
        </c:scaling>
        <c:delete val="1"/>
        <c:axPos val="l"/>
        <c:numFmt formatCode="General" sourceLinked="1"/>
        <c:majorTickMark val="none"/>
        <c:minorTickMark val="none"/>
        <c:tickLblPos val="nextTo"/>
        <c:crossAx val="383276040"/>
        <c:crosses val="autoZero"/>
        <c:crossBetween val="between"/>
      </c:valAx>
      <c:spPr>
        <a:noFill/>
        <a:ln>
          <a:noFill/>
        </a:ln>
        <a:effectLst/>
      </c:spPr>
    </c:plotArea>
    <c:plotVisOnly val="1"/>
    <c:dispBlanksAs val="gap"/>
    <c:showDLblsOverMax val="0"/>
  </c:chart>
  <c: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defRPr sz="900"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000" kern="1200"/>
  </cs:chartArea>
  <cs:dataLabel>
    <cs:lnRef idx="0"/>
    <cs:fillRef idx="0"/>
    <cs:effectRef idx="0"/>
    <cs:fontRef idx="minor">
      <a:schemeClr val="lt1"/>
    </cs:fontRef>
    <cs:spPr/>
    <cs:defRPr sz="10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0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19-03-19T06:11:26.893" idx="7">
    <p:pos x="5509" y="623"/>
    <p:text>Sarah is the correct word choice for this? 
</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3-15T11:42:54.505" idx="3">
    <p:pos x="10" y="10"/>
    <p:text>Should we add that video we use in the MOMS training, Graysons Journey in the presentation? 
</p:text>
    <p:extLst>
      <p:ext uri="{C676402C-5697-4E1C-873F-D02D1690AC5C}">
        <p15:threadingInfo xmlns:p15="http://schemas.microsoft.com/office/powerpoint/2012/main" timeZoneBias="420"/>
      </p:ext>
    </p:extLst>
  </p:cm>
  <p:cm authorId="2" dt="2019-03-15T12:05:48.259" idx="1">
    <p:pos x="10" y="106"/>
    <p:text>I was thinking that also, just to add some context?
</p:text>
    <p:extLst>
      <p:ext uri="{C676402C-5697-4E1C-873F-D02D1690AC5C}">
        <p15:threadingInfo xmlns:p15="http://schemas.microsoft.com/office/powerpoint/2012/main" timeZoneBias="420">
          <p15:parentCm authorId="1" idx="3"/>
        </p15:threadingInfo>
      </p:ext>
    </p:extLst>
  </p:cm>
  <p:cm authorId="2" dt="2019-03-15T12:13:45.853" idx="4">
    <p:pos x="10" y="202"/>
    <p:text>Can we replace the image on the right? It is grainy
</p:text>
    <p:extLst>
      <p:ext uri="{C676402C-5697-4E1C-873F-D02D1690AC5C}">
        <p15:threadingInfo xmlns:p15="http://schemas.microsoft.com/office/powerpoint/2012/main" timeZoneBias="420">
          <p15:parentCm authorId="1" idx="3"/>
        </p15:threadingInfo>
      </p:ext>
    </p:extLst>
  </p:cm>
  <p:cm authorId="1" dt="2019-03-18T10:05:42.390" idx="4">
    <p:pos x="10" y="298"/>
    <p:text>I will upload this image in the desktop version.  This happens sometimes in the online version. 
</p:text>
    <p:extLst>
      <p:ext uri="{C676402C-5697-4E1C-873F-D02D1690AC5C}">
        <p15:threadingInfo xmlns:p15="http://schemas.microsoft.com/office/powerpoint/2012/main" timeZoneBias="420">
          <p15:parentCm authorId="1" idx="3"/>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2" dt="2019-03-15T12:14:18.697" idx="5">
    <p:pos x="10" y="10"/>
    <p:text>I dont know that we could verify the rates from MHA? Didn't we decide not to use their rates?
</p:text>
    <p:extLst>
      <p:ext uri="{C676402C-5697-4E1C-873F-D02D1690AC5C}">
        <p15:threadingInfo xmlns:p15="http://schemas.microsoft.com/office/powerpoint/2012/main" timeZoneBias="420"/>
      </p:ext>
    </p:extLst>
  </p:cm>
  <p:cm authorId="1" dt="2019-03-18T10:06:28.359" idx="5">
    <p:pos x="10" y="106"/>
    <p:text>These were the rates from state? 
</p:text>
    <p:extLst>
      <p:ext uri="{C676402C-5697-4E1C-873F-D02D1690AC5C}">
        <p15:threadingInfo xmlns:p15="http://schemas.microsoft.com/office/powerpoint/2012/main" timeZoneBias="420">
          <p15:parentCm authorId="2" idx="5"/>
        </p15:threadingInfo>
      </p:ext>
    </p:extLst>
  </p:cm>
  <p:cm authorId="1" dt="2019-03-19T06:18:05.941" idx="9">
    <p:pos x="10" y="202"/>
    <p:text>the citation was inccorrect.  The data is correct.  
</p:text>
    <p:extLst>
      <p:ext uri="{C676402C-5697-4E1C-873F-D02D1690AC5C}">
        <p15:threadingInfo xmlns:p15="http://schemas.microsoft.com/office/powerpoint/2012/main" timeZoneBias="420">
          <p15:parentCm authorId="2" idx="5"/>
        </p15:threadingInfo>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3-19T06:15:13.863" idx="8">
    <p:pos x="5014" y="1103"/>
    <p:text>Is this the font and where we want it? 
</p:text>
    <p:extLst>
      <p:ext uri="{C676402C-5697-4E1C-873F-D02D1690AC5C}">
        <p15:threadingInfo xmlns:p15="http://schemas.microsoft.com/office/powerpoint/2012/main" timeZoneBias="42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03-18T14:25:31.447" idx="6">
    <p:pos x="6075" y="802"/>
    <p:text>Sarah can you fix the formatting issue here and add the contact info for our FB/Twitter and webpage?  Thank you!
</p:text>
    <p:extLst>
      <p:ext uri="{C676402C-5697-4E1C-873F-D02D1690AC5C}">
        <p15:threadingInfo xmlns:p15="http://schemas.microsoft.com/office/powerpoint/2012/main" timeZoneBias="420"/>
      </p:ext>
    </p:extLst>
  </p:cm>
</p:cmLst>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71979D-D26D-400D-A563-AAE9A0DE2568}" type="doc">
      <dgm:prSet loTypeId="urn:microsoft.com/office/officeart/2005/8/layout/vProcess5" loCatId="process" qsTypeId="urn:microsoft.com/office/officeart/2005/8/quickstyle/simple2" qsCatId="simple" csTypeId="urn:microsoft.com/office/officeart/2005/8/colors/colorful3" csCatId="colorful"/>
      <dgm:spPr/>
      <dgm:t>
        <a:bodyPr/>
        <a:lstStyle/>
        <a:p>
          <a:endParaRPr lang="en-US"/>
        </a:p>
      </dgm:t>
    </dgm:pt>
    <dgm:pt modelId="{EBE61EE0-AA63-4B66-93EE-5DD42CD08FDB}">
      <dgm:prSet/>
      <dgm:spPr/>
      <dgm:t>
        <a:bodyPr/>
        <a:lstStyle/>
        <a:p>
          <a:r>
            <a:rPr lang="en-US" dirty="0"/>
            <a:t>For sudden rises in opioid associated deaths (surge and mass casualty)</a:t>
          </a:r>
        </a:p>
      </dgm:t>
    </dgm:pt>
    <dgm:pt modelId="{9B0218D5-97B1-4BD9-9391-5B03D19DA1FE}" type="parTrans" cxnId="{B404B793-4310-4949-9949-0FC7CF66EC92}">
      <dgm:prSet/>
      <dgm:spPr/>
      <dgm:t>
        <a:bodyPr/>
        <a:lstStyle/>
        <a:p>
          <a:endParaRPr lang="en-US"/>
        </a:p>
      </dgm:t>
    </dgm:pt>
    <dgm:pt modelId="{F02A666E-A1DB-498B-A126-C735E95E693F}" type="sibTrans" cxnId="{B404B793-4310-4949-9949-0FC7CF66EC92}">
      <dgm:prSet/>
      <dgm:spPr/>
      <dgm:t>
        <a:bodyPr/>
        <a:lstStyle/>
        <a:p>
          <a:endParaRPr lang="en-US" dirty="0"/>
        </a:p>
      </dgm:t>
    </dgm:pt>
    <dgm:pt modelId="{ED9FD9DF-C3CA-4FAC-815F-C8C26F820278}">
      <dgm:prSet/>
      <dgm:spPr/>
      <dgm:t>
        <a:bodyPr/>
        <a:lstStyle/>
        <a:p>
          <a:r>
            <a:rPr lang="en-US" dirty="0"/>
            <a:t>For increased NAS numbers reported by local hospitals </a:t>
          </a:r>
        </a:p>
      </dgm:t>
    </dgm:pt>
    <dgm:pt modelId="{9C1E4AE8-A391-4F92-8B44-90F225556BB4}" type="parTrans" cxnId="{95A0A3C9-0410-4A9A-BDCD-9CF3662340E3}">
      <dgm:prSet/>
      <dgm:spPr/>
      <dgm:t>
        <a:bodyPr/>
        <a:lstStyle/>
        <a:p>
          <a:endParaRPr lang="en-US"/>
        </a:p>
      </dgm:t>
    </dgm:pt>
    <dgm:pt modelId="{21894FF7-CAC9-49A7-AB7A-DEE325392C06}" type="sibTrans" cxnId="{95A0A3C9-0410-4A9A-BDCD-9CF3662340E3}">
      <dgm:prSet/>
      <dgm:spPr/>
      <dgm:t>
        <a:bodyPr/>
        <a:lstStyle/>
        <a:p>
          <a:endParaRPr lang="en-US" dirty="0"/>
        </a:p>
      </dgm:t>
    </dgm:pt>
    <dgm:pt modelId="{2B1C0C3B-C65F-4B19-B2B3-5A0E9EF08D37}">
      <dgm:prSet/>
      <dgm:spPr/>
      <dgm:t>
        <a:bodyPr/>
        <a:lstStyle/>
        <a:p>
          <a:r>
            <a:rPr lang="en-US" dirty="0"/>
            <a:t>To provide community outreach and training on NAS</a:t>
          </a:r>
        </a:p>
      </dgm:t>
    </dgm:pt>
    <dgm:pt modelId="{15C79277-6531-4A3F-B151-0BB309456393}" type="parTrans" cxnId="{D89CDD28-D25B-4B85-9F01-51ABC7226AD5}">
      <dgm:prSet/>
      <dgm:spPr/>
      <dgm:t>
        <a:bodyPr/>
        <a:lstStyle/>
        <a:p>
          <a:endParaRPr lang="en-US"/>
        </a:p>
      </dgm:t>
    </dgm:pt>
    <dgm:pt modelId="{4C35DB33-1584-4499-94F1-EA5C59857E46}" type="sibTrans" cxnId="{D89CDD28-D25B-4B85-9F01-51ABC7226AD5}">
      <dgm:prSet/>
      <dgm:spPr/>
      <dgm:t>
        <a:bodyPr/>
        <a:lstStyle/>
        <a:p>
          <a:endParaRPr lang="en-US" dirty="0"/>
        </a:p>
      </dgm:t>
    </dgm:pt>
    <dgm:pt modelId="{7CA68D87-D67B-48D2-80AE-C1FCD98A813D}">
      <dgm:prSet/>
      <dgm:spPr/>
      <dgm:t>
        <a:bodyPr/>
        <a:lstStyle/>
        <a:p>
          <a:r>
            <a:rPr lang="en-US" dirty="0"/>
            <a:t>To facilitate provider outreach and training on NAS</a:t>
          </a:r>
        </a:p>
      </dgm:t>
    </dgm:pt>
    <dgm:pt modelId="{C5AA4827-B5A4-43DB-AB15-26323752F68D}" type="parTrans" cxnId="{D87C7DCE-D07C-44A3-A8D7-A114805DE5C2}">
      <dgm:prSet/>
      <dgm:spPr/>
      <dgm:t>
        <a:bodyPr/>
        <a:lstStyle/>
        <a:p>
          <a:endParaRPr lang="en-US"/>
        </a:p>
      </dgm:t>
    </dgm:pt>
    <dgm:pt modelId="{FB6E6CC1-CD95-445C-B943-472EBB6CC832}" type="sibTrans" cxnId="{D87C7DCE-D07C-44A3-A8D7-A114805DE5C2}">
      <dgm:prSet/>
      <dgm:spPr/>
      <dgm:t>
        <a:bodyPr/>
        <a:lstStyle/>
        <a:p>
          <a:endParaRPr lang="en-US" dirty="0"/>
        </a:p>
      </dgm:t>
    </dgm:pt>
    <dgm:pt modelId="{313B67A0-CE17-43BF-9563-FD089E6FD1E5}">
      <dgm:prSet/>
      <dgm:spPr/>
      <dgm:t>
        <a:bodyPr/>
        <a:lstStyle/>
        <a:p>
          <a:r>
            <a:rPr lang="en-US" dirty="0"/>
            <a:t>Post overdose visits to victims, friends, or family members</a:t>
          </a:r>
        </a:p>
      </dgm:t>
    </dgm:pt>
    <dgm:pt modelId="{C8DAF649-3DC6-493D-99D3-E75398A91C1E}" type="parTrans" cxnId="{EF14672B-12D6-4156-9BD8-A565DA4C0BD0}">
      <dgm:prSet/>
      <dgm:spPr/>
      <dgm:t>
        <a:bodyPr/>
        <a:lstStyle/>
        <a:p>
          <a:endParaRPr lang="en-US"/>
        </a:p>
      </dgm:t>
    </dgm:pt>
    <dgm:pt modelId="{DB845CA4-E26E-4DB7-9D23-6243BE736FFD}" type="sibTrans" cxnId="{EF14672B-12D6-4156-9BD8-A565DA4C0BD0}">
      <dgm:prSet/>
      <dgm:spPr/>
      <dgm:t>
        <a:bodyPr/>
        <a:lstStyle/>
        <a:p>
          <a:endParaRPr lang="en-US"/>
        </a:p>
      </dgm:t>
    </dgm:pt>
    <dgm:pt modelId="{DB482221-8F2B-460E-9A17-D70099FB88A3}" type="pres">
      <dgm:prSet presAssocID="{EB71979D-D26D-400D-A563-AAE9A0DE2568}" presName="outerComposite" presStyleCnt="0">
        <dgm:presLayoutVars>
          <dgm:chMax val="5"/>
          <dgm:dir/>
          <dgm:resizeHandles val="exact"/>
        </dgm:presLayoutVars>
      </dgm:prSet>
      <dgm:spPr/>
    </dgm:pt>
    <dgm:pt modelId="{0D4E1E59-C504-460E-AF4E-A83582DC15D2}" type="pres">
      <dgm:prSet presAssocID="{EB71979D-D26D-400D-A563-AAE9A0DE2568}" presName="dummyMaxCanvas" presStyleCnt="0">
        <dgm:presLayoutVars/>
      </dgm:prSet>
      <dgm:spPr/>
    </dgm:pt>
    <dgm:pt modelId="{F578E4DD-CD5E-4967-8087-B933EB7FFAE6}" type="pres">
      <dgm:prSet presAssocID="{EB71979D-D26D-400D-A563-AAE9A0DE2568}" presName="FiveNodes_1" presStyleLbl="node1" presStyleIdx="0" presStyleCnt="5">
        <dgm:presLayoutVars>
          <dgm:bulletEnabled val="1"/>
        </dgm:presLayoutVars>
      </dgm:prSet>
      <dgm:spPr/>
    </dgm:pt>
    <dgm:pt modelId="{DBD0604F-0F9E-44DD-A3B8-E993661C7896}" type="pres">
      <dgm:prSet presAssocID="{EB71979D-D26D-400D-A563-AAE9A0DE2568}" presName="FiveNodes_2" presStyleLbl="node1" presStyleIdx="1" presStyleCnt="5">
        <dgm:presLayoutVars>
          <dgm:bulletEnabled val="1"/>
        </dgm:presLayoutVars>
      </dgm:prSet>
      <dgm:spPr/>
    </dgm:pt>
    <dgm:pt modelId="{F1810BB9-4F5B-4945-81E0-DB2F8209B58D}" type="pres">
      <dgm:prSet presAssocID="{EB71979D-D26D-400D-A563-AAE9A0DE2568}" presName="FiveNodes_3" presStyleLbl="node1" presStyleIdx="2" presStyleCnt="5">
        <dgm:presLayoutVars>
          <dgm:bulletEnabled val="1"/>
        </dgm:presLayoutVars>
      </dgm:prSet>
      <dgm:spPr/>
    </dgm:pt>
    <dgm:pt modelId="{DBDA663E-60FE-4183-B3C5-B6DD7393344E}" type="pres">
      <dgm:prSet presAssocID="{EB71979D-D26D-400D-A563-AAE9A0DE2568}" presName="FiveNodes_4" presStyleLbl="node1" presStyleIdx="3" presStyleCnt="5">
        <dgm:presLayoutVars>
          <dgm:bulletEnabled val="1"/>
        </dgm:presLayoutVars>
      </dgm:prSet>
      <dgm:spPr/>
    </dgm:pt>
    <dgm:pt modelId="{BFBB19BC-0AB7-45E9-8B33-3771FE2042F8}" type="pres">
      <dgm:prSet presAssocID="{EB71979D-D26D-400D-A563-AAE9A0DE2568}" presName="FiveNodes_5" presStyleLbl="node1" presStyleIdx="4" presStyleCnt="5">
        <dgm:presLayoutVars>
          <dgm:bulletEnabled val="1"/>
        </dgm:presLayoutVars>
      </dgm:prSet>
      <dgm:spPr/>
    </dgm:pt>
    <dgm:pt modelId="{46FE298D-4F86-49E8-814F-D0CBF86F8D59}" type="pres">
      <dgm:prSet presAssocID="{EB71979D-D26D-400D-A563-AAE9A0DE2568}" presName="FiveConn_1-2" presStyleLbl="fgAccFollowNode1" presStyleIdx="0" presStyleCnt="4">
        <dgm:presLayoutVars>
          <dgm:bulletEnabled val="1"/>
        </dgm:presLayoutVars>
      </dgm:prSet>
      <dgm:spPr/>
    </dgm:pt>
    <dgm:pt modelId="{A31CD56B-A93E-4E97-BC3E-98F919FC10CB}" type="pres">
      <dgm:prSet presAssocID="{EB71979D-D26D-400D-A563-AAE9A0DE2568}" presName="FiveConn_2-3" presStyleLbl="fgAccFollowNode1" presStyleIdx="1" presStyleCnt="4">
        <dgm:presLayoutVars>
          <dgm:bulletEnabled val="1"/>
        </dgm:presLayoutVars>
      </dgm:prSet>
      <dgm:spPr/>
    </dgm:pt>
    <dgm:pt modelId="{C92E22E7-5568-44C7-AD1A-52640C4AD7C4}" type="pres">
      <dgm:prSet presAssocID="{EB71979D-D26D-400D-A563-AAE9A0DE2568}" presName="FiveConn_3-4" presStyleLbl="fgAccFollowNode1" presStyleIdx="2" presStyleCnt="4">
        <dgm:presLayoutVars>
          <dgm:bulletEnabled val="1"/>
        </dgm:presLayoutVars>
      </dgm:prSet>
      <dgm:spPr/>
    </dgm:pt>
    <dgm:pt modelId="{9F76AC20-7F93-40AE-9EF0-E8CC82C490F2}" type="pres">
      <dgm:prSet presAssocID="{EB71979D-D26D-400D-A563-AAE9A0DE2568}" presName="FiveConn_4-5" presStyleLbl="fgAccFollowNode1" presStyleIdx="3" presStyleCnt="4">
        <dgm:presLayoutVars>
          <dgm:bulletEnabled val="1"/>
        </dgm:presLayoutVars>
      </dgm:prSet>
      <dgm:spPr/>
    </dgm:pt>
    <dgm:pt modelId="{AC82B478-1DE2-4087-8587-28C15ADE6D68}" type="pres">
      <dgm:prSet presAssocID="{EB71979D-D26D-400D-A563-AAE9A0DE2568}" presName="FiveNodes_1_text" presStyleLbl="node1" presStyleIdx="4" presStyleCnt="5">
        <dgm:presLayoutVars>
          <dgm:bulletEnabled val="1"/>
        </dgm:presLayoutVars>
      </dgm:prSet>
      <dgm:spPr/>
    </dgm:pt>
    <dgm:pt modelId="{8B04B107-B447-46F5-A165-7ECDFE40AD08}" type="pres">
      <dgm:prSet presAssocID="{EB71979D-D26D-400D-A563-AAE9A0DE2568}" presName="FiveNodes_2_text" presStyleLbl="node1" presStyleIdx="4" presStyleCnt="5">
        <dgm:presLayoutVars>
          <dgm:bulletEnabled val="1"/>
        </dgm:presLayoutVars>
      </dgm:prSet>
      <dgm:spPr/>
    </dgm:pt>
    <dgm:pt modelId="{5601DCEF-9BFA-4A9D-9DC5-F6DF0C91DA94}" type="pres">
      <dgm:prSet presAssocID="{EB71979D-D26D-400D-A563-AAE9A0DE2568}" presName="FiveNodes_3_text" presStyleLbl="node1" presStyleIdx="4" presStyleCnt="5">
        <dgm:presLayoutVars>
          <dgm:bulletEnabled val="1"/>
        </dgm:presLayoutVars>
      </dgm:prSet>
      <dgm:spPr/>
    </dgm:pt>
    <dgm:pt modelId="{08A3739F-4405-47C9-8C67-930C40A34FBB}" type="pres">
      <dgm:prSet presAssocID="{EB71979D-D26D-400D-A563-AAE9A0DE2568}" presName="FiveNodes_4_text" presStyleLbl="node1" presStyleIdx="4" presStyleCnt="5">
        <dgm:presLayoutVars>
          <dgm:bulletEnabled val="1"/>
        </dgm:presLayoutVars>
      </dgm:prSet>
      <dgm:spPr/>
    </dgm:pt>
    <dgm:pt modelId="{5858FD4C-C2C2-4A32-8029-7FF04F8FA723}" type="pres">
      <dgm:prSet presAssocID="{EB71979D-D26D-400D-A563-AAE9A0DE2568}" presName="FiveNodes_5_text" presStyleLbl="node1" presStyleIdx="4" presStyleCnt="5">
        <dgm:presLayoutVars>
          <dgm:bulletEnabled val="1"/>
        </dgm:presLayoutVars>
      </dgm:prSet>
      <dgm:spPr/>
    </dgm:pt>
  </dgm:ptLst>
  <dgm:cxnLst>
    <dgm:cxn modelId="{1A9A3F10-4C94-4877-896F-578FF6B58E5B}" type="presOf" srcId="{4C35DB33-1584-4499-94F1-EA5C59857E46}" destId="{C92E22E7-5568-44C7-AD1A-52640C4AD7C4}" srcOrd="0" destOrd="0" presId="urn:microsoft.com/office/officeart/2005/8/layout/vProcess5"/>
    <dgm:cxn modelId="{D89CDD28-D25B-4B85-9F01-51ABC7226AD5}" srcId="{EB71979D-D26D-400D-A563-AAE9A0DE2568}" destId="{2B1C0C3B-C65F-4B19-B2B3-5A0E9EF08D37}" srcOrd="2" destOrd="0" parTransId="{15C79277-6531-4A3F-B151-0BB309456393}" sibTransId="{4C35DB33-1584-4499-94F1-EA5C59857E46}"/>
    <dgm:cxn modelId="{EF14672B-12D6-4156-9BD8-A565DA4C0BD0}" srcId="{EB71979D-D26D-400D-A563-AAE9A0DE2568}" destId="{313B67A0-CE17-43BF-9563-FD089E6FD1E5}" srcOrd="4" destOrd="0" parTransId="{C8DAF649-3DC6-493D-99D3-E75398A91C1E}" sibTransId="{DB845CA4-E26E-4DB7-9D23-6243BE736FFD}"/>
    <dgm:cxn modelId="{61C32240-208C-42DD-9EFC-6E537C1A4083}" type="presOf" srcId="{EBE61EE0-AA63-4B66-93EE-5DD42CD08FDB}" destId="{AC82B478-1DE2-4087-8587-28C15ADE6D68}" srcOrd="1" destOrd="0" presId="urn:microsoft.com/office/officeart/2005/8/layout/vProcess5"/>
    <dgm:cxn modelId="{CA93B95B-5EEC-4EAA-82CE-3BFB07004D41}" type="presOf" srcId="{ED9FD9DF-C3CA-4FAC-815F-C8C26F820278}" destId="{DBD0604F-0F9E-44DD-A3B8-E993661C7896}" srcOrd="0" destOrd="0" presId="urn:microsoft.com/office/officeart/2005/8/layout/vProcess5"/>
    <dgm:cxn modelId="{776BFC5C-DC1C-4C69-8510-FE5652DC5A25}" type="presOf" srcId="{2B1C0C3B-C65F-4B19-B2B3-5A0E9EF08D37}" destId="{5601DCEF-9BFA-4A9D-9DC5-F6DF0C91DA94}" srcOrd="1" destOrd="0" presId="urn:microsoft.com/office/officeart/2005/8/layout/vProcess5"/>
    <dgm:cxn modelId="{EB930960-B1BF-4E43-AE7F-03ADB67E08E0}" type="presOf" srcId="{EBE61EE0-AA63-4B66-93EE-5DD42CD08FDB}" destId="{F578E4DD-CD5E-4967-8087-B933EB7FFAE6}" srcOrd="0" destOrd="0" presId="urn:microsoft.com/office/officeart/2005/8/layout/vProcess5"/>
    <dgm:cxn modelId="{60D94365-FA13-4947-A3FE-915F5C18232E}" type="presOf" srcId="{313B67A0-CE17-43BF-9563-FD089E6FD1E5}" destId="{BFBB19BC-0AB7-45E9-8B33-3771FE2042F8}" srcOrd="0" destOrd="0" presId="urn:microsoft.com/office/officeart/2005/8/layout/vProcess5"/>
    <dgm:cxn modelId="{86D13B54-15F2-4E97-910F-9182B7FE4A3A}" type="presOf" srcId="{7CA68D87-D67B-48D2-80AE-C1FCD98A813D}" destId="{DBDA663E-60FE-4183-B3C5-B6DD7393344E}" srcOrd="0" destOrd="0" presId="urn:microsoft.com/office/officeart/2005/8/layout/vProcess5"/>
    <dgm:cxn modelId="{46476C76-C3D8-4A8D-A1D5-7CF26FEFE64B}" type="presOf" srcId="{ED9FD9DF-C3CA-4FAC-815F-C8C26F820278}" destId="{8B04B107-B447-46F5-A165-7ECDFE40AD08}" srcOrd="1" destOrd="0" presId="urn:microsoft.com/office/officeart/2005/8/layout/vProcess5"/>
    <dgm:cxn modelId="{7C2EBB76-7487-442B-A760-F64EFCC7C47B}" type="presOf" srcId="{EB71979D-D26D-400D-A563-AAE9A0DE2568}" destId="{DB482221-8F2B-460E-9A17-D70099FB88A3}" srcOrd="0" destOrd="0" presId="urn:microsoft.com/office/officeart/2005/8/layout/vProcess5"/>
    <dgm:cxn modelId="{B404B793-4310-4949-9949-0FC7CF66EC92}" srcId="{EB71979D-D26D-400D-A563-AAE9A0DE2568}" destId="{EBE61EE0-AA63-4B66-93EE-5DD42CD08FDB}" srcOrd="0" destOrd="0" parTransId="{9B0218D5-97B1-4BD9-9391-5B03D19DA1FE}" sibTransId="{F02A666E-A1DB-498B-A126-C735E95E693F}"/>
    <dgm:cxn modelId="{580B8B99-B65D-471C-B9A2-CD712A817A0A}" type="presOf" srcId="{FB6E6CC1-CD95-445C-B943-472EBB6CC832}" destId="{9F76AC20-7F93-40AE-9EF0-E8CC82C490F2}" srcOrd="0" destOrd="0" presId="urn:microsoft.com/office/officeart/2005/8/layout/vProcess5"/>
    <dgm:cxn modelId="{957387B3-8E4C-4042-9190-2349DA7FA482}" type="presOf" srcId="{F02A666E-A1DB-498B-A126-C735E95E693F}" destId="{46FE298D-4F86-49E8-814F-D0CBF86F8D59}" srcOrd="0" destOrd="0" presId="urn:microsoft.com/office/officeart/2005/8/layout/vProcess5"/>
    <dgm:cxn modelId="{C2484AC4-D38D-451D-BAEB-A169681A43F9}" type="presOf" srcId="{313B67A0-CE17-43BF-9563-FD089E6FD1E5}" destId="{5858FD4C-C2C2-4A32-8029-7FF04F8FA723}" srcOrd="1" destOrd="0" presId="urn:microsoft.com/office/officeart/2005/8/layout/vProcess5"/>
    <dgm:cxn modelId="{41801DC9-E054-4EC4-94B3-395A19BCE10F}" type="presOf" srcId="{21894FF7-CAC9-49A7-AB7A-DEE325392C06}" destId="{A31CD56B-A93E-4E97-BC3E-98F919FC10CB}" srcOrd="0" destOrd="0" presId="urn:microsoft.com/office/officeart/2005/8/layout/vProcess5"/>
    <dgm:cxn modelId="{95A0A3C9-0410-4A9A-BDCD-9CF3662340E3}" srcId="{EB71979D-D26D-400D-A563-AAE9A0DE2568}" destId="{ED9FD9DF-C3CA-4FAC-815F-C8C26F820278}" srcOrd="1" destOrd="0" parTransId="{9C1E4AE8-A391-4F92-8B44-90F225556BB4}" sibTransId="{21894FF7-CAC9-49A7-AB7A-DEE325392C06}"/>
    <dgm:cxn modelId="{D87C7DCE-D07C-44A3-A8D7-A114805DE5C2}" srcId="{EB71979D-D26D-400D-A563-AAE9A0DE2568}" destId="{7CA68D87-D67B-48D2-80AE-C1FCD98A813D}" srcOrd="3" destOrd="0" parTransId="{C5AA4827-B5A4-43DB-AB15-26323752F68D}" sibTransId="{FB6E6CC1-CD95-445C-B943-472EBB6CC832}"/>
    <dgm:cxn modelId="{C4593BE8-9088-45DA-9C2A-308EC3DFBE1C}" type="presOf" srcId="{2B1C0C3B-C65F-4B19-B2B3-5A0E9EF08D37}" destId="{F1810BB9-4F5B-4945-81E0-DB2F8209B58D}" srcOrd="0" destOrd="0" presId="urn:microsoft.com/office/officeart/2005/8/layout/vProcess5"/>
    <dgm:cxn modelId="{D782C3F3-1CE3-4ED9-91DC-2AFB4ECA2938}" type="presOf" srcId="{7CA68D87-D67B-48D2-80AE-C1FCD98A813D}" destId="{08A3739F-4405-47C9-8C67-930C40A34FBB}" srcOrd="1" destOrd="0" presId="urn:microsoft.com/office/officeart/2005/8/layout/vProcess5"/>
    <dgm:cxn modelId="{A6F99015-5D58-4C4D-802C-97F1A64F9D02}" type="presParOf" srcId="{DB482221-8F2B-460E-9A17-D70099FB88A3}" destId="{0D4E1E59-C504-460E-AF4E-A83582DC15D2}" srcOrd="0" destOrd="0" presId="urn:microsoft.com/office/officeart/2005/8/layout/vProcess5"/>
    <dgm:cxn modelId="{987B9F76-AC82-47BF-9C72-4AC2DD4CE2CB}" type="presParOf" srcId="{DB482221-8F2B-460E-9A17-D70099FB88A3}" destId="{F578E4DD-CD5E-4967-8087-B933EB7FFAE6}" srcOrd="1" destOrd="0" presId="urn:microsoft.com/office/officeart/2005/8/layout/vProcess5"/>
    <dgm:cxn modelId="{B179D25D-DA40-4155-B163-CA33B91653A0}" type="presParOf" srcId="{DB482221-8F2B-460E-9A17-D70099FB88A3}" destId="{DBD0604F-0F9E-44DD-A3B8-E993661C7896}" srcOrd="2" destOrd="0" presId="urn:microsoft.com/office/officeart/2005/8/layout/vProcess5"/>
    <dgm:cxn modelId="{D1710032-4721-45D0-AAFB-F3E87EC11509}" type="presParOf" srcId="{DB482221-8F2B-460E-9A17-D70099FB88A3}" destId="{F1810BB9-4F5B-4945-81E0-DB2F8209B58D}" srcOrd="3" destOrd="0" presId="urn:microsoft.com/office/officeart/2005/8/layout/vProcess5"/>
    <dgm:cxn modelId="{03D72915-1D5A-4514-BC25-808A07EBB1C1}" type="presParOf" srcId="{DB482221-8F2B-460E-9A17-D70099FB88A3}" destId="{DBDA663E-60FE-4183-B3C5-B6DD7393344E}" srcOrd="4" destOrd="0" presId="urn:microsoft.com/office/officeart/2005/8/layout/vProcess5"/>
    <dgm:cxn modelId="{BC021B99-5406-40A5-9A1C-5ED469299A8B}" type="presParOf" srcId="{DB482221-8F2B-460E-9A17-D70099FB88A3}" destId="{BFBB19BC-0AB7-45E9-8B33-3771FE2042F8}" srcOrd="5" destOrd="0" presId="urn:microsoft.com/office/officeart/2005/8/layout/vProcess5"/>
    <dgm:cxn modelId="{F438F41F-A100-4B35-8D64-2ED15832D4CE}" type="presParOf" srcId="{DB482221-8F2B-460E-9A17-D70099FB88A3}" destId="{46FE298D-4F86-49E8-814F-D0CBF86F8D59}" srcOrd="6" destOrd="0" presId="urn:microsoft.com/office/officeart/2005/8/layout/vProcess5"/>
    <dgm:cxn modelId="{8146695E-A58F-45D1-8658-72A724FD6E51}" type="presParOf" srcId="{DB482221-8F2B-460E-9A17-D70099FB88A3}" destId="{A31CD56B-A93E-4E97-BC3E-98F919FC10CB}" srcOrd="7" destOrd="0" presId="urn:microsoft.com/office/officeart/2005/8/layout/vProcess5"/>
    <dgm:cxn modelId="{F479F852-D885-4EB9-B41F-E93D13919A8C}" type="presParOf" srcId="{DB482221-8F2B-460E-9A17-D70099FB88A3}" destId="{C92E22E7-5568-44C7-AD1A-52640C4AD7C4}" srcOrd="8" destOrd="0" presId="urn:microsoft.com/office/officeart/2005/8/layout/vProcess5"/>
    <dgm:cxn modelId="{3F9E9EB2-D116-4804-A5FE-65A42D9CD554}" type="presParOf" srcId="{DB482221-8F2B-460E-9A17-D70099FB88A3}" destId="{9F76AC20-7F93-40AE-9EF0-E8CC82C490F2}" srcOrd="9" destOrd="0" presId="urn:microsoft.com/office/officeart/2005/8/layout/vProcess5"/>
    <dgm:cxn modelId="{34B86C35-C87C-4E45-9991-6E9F9CE2F34D}" type="presParOf" srcId="{DB482221-8F2B-460E-9A17-D70099FB88A3}" destId="{AC82B478-1DE2-4087-8587-28C15ADE6D68}" srcOrd="10" destOrd="0" presId="urn:microsoft.com/office/officeart/2005/8/layout/vProcess5"/>
    <dgm:cxn modelId="{7DD12F33-F478-4C81-8048-7E40BEEB26E7}" type="presParOf" srcId="{DB482221-8F2B-460E-9A17-D70099FB88A3}" destId="{8B04B107-B447-46F5-A165-7ECDFE40AD08}" srcOrd="11" destOrd="0" presId="urn:microsoft.com/office/officeart/2005/8/layout/vProcess5"/>
    <dgm:cxn modelId="{79F2E015-1812-480D-BDA0-B12B228FE05A}" type="presParOf" srcId="{DB482221-8F2B-460E-9A17-D70099FB88A3}" destId="{5601DCEF-9BFA-4A9D-9DC5-F6DF0C91DA94}" srcOrd="12" destOrd="0" presId="urn:microsoft.com/office/officeart/2005/8/layout/vProcess5"/>
    <dgm:cxn modelId="{33F8E7AE-5051-4572-AB99-A5ACE9A0CC43}" type="presParOf" srcId="{DB482221-8F2B-460E-9A17-D70099FB88A3}" destId="{08A3739F-4405-47C9-8C67-930C40A34FBB}" srcOrd="13" destOrd="0" presId="urn:microsoft.com/office/officeart/2005/8/layout/vProcess5"/>
    <dgm:cxn modelId="{12BE0C52-F5DD-4554-985B-2014870BFE63}" type="presParOf" srcId="{DB482221-8F2B-460E-9A17-D70099FB88A3}" destId="{5858FD4C-C2C2-4A32-8029-7FF04F8FA723}" srcOrd="14"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78E4DD-CD5E-4967-8087-B933EB7FFAE6}">
      <dsp:nvSpPr>
        <dsp:cNvPr id="0" name=""/>
        <dsp:cNvSpPr/>
      </dsp:nvSpPr>
      <dsp:spPr>
        <a:xfrm>
          <a:off x="0" y="0"/>
          <a:ext cx="6413593" cy="473259"/>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For sudden rises in opioid associated deaths (surge and mass casualty)</a:t>
          </a:r>
        </a:p>
      </dsp:txBody>
      <dsp:txXfrm>
        <a:off x="13861" y="13861"/>
        <a:ext cx="5847538" cy="445537"/>
      </dsp:txXfrm>
    </dsp:sp>
    <dsp:sp modelId="{DBD0604F-0F9E-44DD-A3B8-E993661C7896}">
      <dsp:nvSpPr>
        <dsp:cNvPr id="0" name=""/>
        <dsp:cNvSpPr/>
      </dsp:nvSpPr>
      <dsp:spPr>
        <a:xfrm>
          <a:off x="478937" y="538990"/>
          <a:ext cx="6413593" cy="473259"/>
        </a:xfrm>
        <a:prstGeom prst="roundRect">
          <a:avLst>
            <a:gd name="adj" fmla="val 10000"/>
          </a:avLst>
        </a:prstGeom>
        <a:solidFill>
          <a:schemeClr val="accent3">
            <a:hueOff val="2812566"/>
            <a:satOff val="-4220"/>
            <a:lumOff val="-686"/>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For increased NAS numbers reported by local hospitals </a:t>
          </a:r>
        </a:p>
      </dsp:txBody>
      <dsp:txXfrm>
        <a:off x="492798" y="552851"/>
        <a:ext cx="5599315" cy="445537"/>
      </dsp:txXfrm>
    </dsp:sp>
    <dsp:sp modelId="{F1810BB9-4F5B-4945-81E0-DB2F8209B58D}">
      <dsp:nvSpPr>
        <dsp:cNvPr id="0" name=""/>
        <dsp:cNvSpPr/>
      </dsp:nvSpPr>
      <dsp:spPr>
        <a:xfrm>
          <a:off x="957874" y="1077981"/>
          <a:ext cx="6413593" cy="473259"/>
        </a:xfrm>
        <a:prstGeom prst="roundRect">
          <a:avLst>
            <a:gd name="adj" fmla="val 10000"/>
          </a:avLst>
        </a:prstGeom>
        <a:solidFill>
          <a:schemeClr val="accent3">
            <a:hueOff val="5625132"/>
            <a:satOff val="-8440"/>
            <a:lumOff val="-1373"/>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To provide community outreach and training on NAS</a:t>
          </a:r>
        </a:p>
      </dsp:txBody>
      <dsp:txXfrm>
        <a:off x="971735" y="1091842"/>
        <a:ext cx="5599315" cy="445537"/>
      </dsp:txXfrm>
    </dsp:sp>
    <dsp:sp modelId="{DBDA663E-60FE-4183-B3C5-B6DD7393344E}">
      <dsp:nvSpPr>
        <dsp:cNvPr id="0" name=""/>
        <dsp:cNvSpPr/>
      </dsp:nvSpPr>
      <dsp:spPr>
        <a:xfrm>
          <a:off x="1436811" y="1616971"/>
          <a:ext cx="6413593" cy="473259"/>
        </a:xfrm>
        <a:prstGeom prst="roundRect">
          <a:avLst>
            <a:gd name="adj" fmla="val 10000"/>
          </a:avLst>
        </a:prstGeom>
        <a:solidFill>
          <a:schemeClr val="accent3">
            <a:hueOff val="8437698"/>
            <a:satOff val="-12660"/>
            <a:lumOff val="-2059"/>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To facilitate provider outreach and training on NAS</a:t>
          </a:r>
        </a:p>
      </dsp:txBody>
      <dsp:txXfrm>
        <a:off x="1450672" y="1630832"/>
        <a:ext cx="5599315" cy="445537"/>
      </dsp:txXfrm>
    </dsp:sp>
    <dsp:sp modelId="{BFBB19BC-0AB7-45E9-8B33-3771FE2042F8}">
      <dsp:nvSpPr>
        <dsp:cNvPr id="0" name=""/>
        <dsp:cNvSpPr/>
      </dsp:nvSpPr>
      <dsp:spPr>
        <a:xfrm>
          <a:off x="1915748" y="2155962"/>
          <a:ext cx="6413593" cy="473259"/>
        </a:xfrm>
        <a:prstGeom prst="roundRect">
          <a:avLst>
            <a:gd name="adj" fmla="val 10000"/>
          </a:avLst>
        </a:prstGeom>
        <a:solidFill>
          <a:schemeClr val="accent3">
            <a:hueOff val="11250264"/>
            <a:satOff val="-16880"/>
            <a:lumOff val="-2745"/>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Post overdose visits to victims, friends, or family members</a:t>
          </a:r>
        </a:p>
      </dsp:txBody>
      <dsp:txXfrm>
        <a:off x="1929609" y="2169823"/>
        <a:ext cx="5599315" cy="445537"/>
      </dsp:txXfrm>
    </dsp:sp>
    <dsp:sp modelId="{46FE298D-4F86-49E8-814F-D0CBF86F8D59}">
      <dsp:nvSpPr>
        <dsp:cNvPr id="0" name=""/>
        <dsp:cNvSpPr/>
      </dsp:nvSpPr>
      <dsp:spPr>
        <a:xfrm>
          <a:off x="6105974" y="345742"/>
          <a:ext cx="307618" cy="307618"/>
        </a:xfrm>
        <a:prstGeom prst="downArrow">
          <a:avLst>
            <a:gd name="adj1" fmla="val 55000"/>
            <a:gd name="adj2" fmla="val 45000"/>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endParaRPr lang="en-US" sz="1400" kern="1200" dirty="0"/>
        </a:p>
      </dsp:txBody>
      <dsp:txXfrm>
        <a:off x="6175188" y="345742"/>
        <a:ext cx="169190" cy="231483"/>
      </dsp:txXfrm>
    </dsp:sp>
    <dsp:sp modelId="{A31CD56B-A93E-4E97-BC3E-98F919FC10CB}">
      <dsp:nvSpPr>
        <dsp:cNvPr id="0" name=""/>
        <dsp:cNvSpPr/>
      </dsp:nvSpPr>
      <dsp:spPr>
        <a:xfrm>
          <a:off x="6584911" y="884733"/>
          <a:ext cx="307618" cy="307618"/>
        </a:xfrm>
        <a:prstGeom prst="downArrow">
          <a:avLst>
            <a:gd name="adj1" fmla="val 55000"/>
            <a:gd name="adj2" fmla="val 45000"/>
          </a:avLst>
        </a:prstGeom>
        <a:solidFill>
          <a:schemeClr val="accent3">
            <a:tint val="40000"/>
            <a:alpha val="90000"/>
            <a:hueOff val="3572285"/>
            <a:satOff val="-4598"/>
            <a:lumOff val="-358"/>
            <a:alphaOff val="0"/>
          </a:schemeClr>
        </a:solidFill>
        <a:ln w="25400" cap="flat" cmpd="sng" algn="ctr">
          <a:solidFill>
            <a:schemeClr val="accent3">
              <a:tint val="40000"/>
              <a:alpha val="90000"/>
              <a:hueOff val="3572285"/>
              <a:satOff val="-4598"/>
              <a:lumOff val="-35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endParaRPr lang="en-US" sz="1400" kern="1200" dirty="0"/>
        </a:p>
      </dsp:txBody>
      <dsp:txXfrm>
        <a:off x="6654125" y="884733"/>
        <a:ext cx="169190" cy="231483"/>
      </dsp:txXfrm>
    </dsp:sp>
    <dsp:sp modelId="{C92E22E7-5568-44C7-AD1A-52640C4AD7C4}">
      <dsp:nvSpPr>
        <dsp:cNvPr id="0" name=""/>
        <dsp:cNvSpPr/>
      </dsp:nvSpPr>
      <dsp:spPr>
        <a:xfrm>
          <a:off x="7063848" y="1415836"/>
          <a:ext cx="307618" cy="307618"/>
        </a:xfrm>
        <a:prstGeom prst="downArrow">
          <a:avLst>
            <a:gd name="adj1" fmla="val 55000"/>
            <a:gd name="adj2" fmla="val 45000"/>
          </a:avLst>
        </a:prstGeom>
        <a:solidFill>
          <a:schemeClr val="accent3">
            <a:tint val="40000"/>
            <a:alpha val="90000"/>
            <a:hueOff val="7144569"/>
            <a:satOff val="-9195"/>
            <a:lumOff val="-717"/>
            <a:alphaOff val="0"/>
          </a:schemeClr>
        </a:solidFill>
        <a:ln w="25400" cap="flat" cmpd="sng" algn="ctr">
          <a:solidFill>
            <a:schemeClr val="accent3">
              <a:tint val="40000"/>
              <a:alpha val="90000"/>
              <a:hueOff val="7144569"/>
              <a:satOff val="-9195"/>
              <a:lumOff val="-7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endParaRPr lang="en-US" sz="1400" kern="1200" dirty="0"/>
        </a:p>
      </dsp:txBody>
      <dsp:txXfrm>
        <a:off x="7133062" y="1415836"/>
        <a:ext cx="169190" cy="231483"/>
      </dsp:txXfrm>
    </dsp:sp>
    <dsp:sp modelId="{9F76AC20-7F93-40AE-9EF0-E8CC82C490F2}">
      <dsp:nvSpPr>
        <dsp:cNvPr id="0" name=""/>
        <dsp:cNvSpPr/>
      </dsp:nvSpPr>
      <dsp:spPr>
        <a:xfrm>
          <a:off x="7542785" y="1960085"/>
          <a:ext cx="307618" cy="307618"/>
        </a:xfrm>
        <a:prstGeom prst="downArrow">
          <a:avLst>
            <a:gd name="adj1" fmla="val 55000"/>
            <a:gd name="adj2" fmla="val 45000"/>
          </a:avLst>
        </a:prstGeom>
        <a:solidFill>
          <a:schemeClr val="accent3">
            <a:tint val="40000"/>
            <a:alpha val="90000"/>
            <a:hueOff val="10716854"/>
            <a:satOff val="-13793"/>
            <a:lumOff val="-1075"/>
            <a:alphaOff val="0"/>
          </a:schemeClr>
        </a:solidFill>
        <a:ln w="25400" cap="flat" cmpd="sng" algn="ctr">
          <a:solidFill>
            <a:schemeClr val="accent3">
              <a:tint val="40000"/>
              <a:alpha val="90000"/>
              <a:hueOff val="10716854"/>
              <a:satOff val="-13793"/>
              <a:lumOff val="-107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endParaRPr lang="en-US" sz="1400" kern="1200" dirty="0"/>
        </a:p>
      </dsp:txBody>
      <dsp:txXfrm>
        <a:off x="7611999" y="1960085"/>
        <a:ext cx="169190" cy="231483"/>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g>
</file>

<file path=ppt/media/image13.png>
</file>

<file path=ppt/media/image15.jpg>
</file>

<file path=ppt/media/image16.jpeg>
</file>

<file path=ppt/media/image17.png>
</file>

<file path=ppt/media/image18.png>
</file>

<file path=ppt/media/image19.jpeg>
</file>

<file path=ppt/media/image2.jpeg>
</file>

<file path=ppt/media/image20.jpeg>
</file>

<file path=ppt/media/image21.jpeg>
</file>

<file path=ppt/media/image22.png>
</file>

<file path=ppt/media/image23.png>
</file>

<file path=ppt/media/image24.png>
</file>

<file path=ppt/media/image25.png>
</file>

<file path=ppt/media/image26.png>
</file>

<file path=ppt/media/image3.jpeg>
</file>

<file path=ppt/media/image4.png>
</file>

<file path=ppt/media/image5.jp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13534D-AC08-4261-9F15-6642BF2418E2}" type="datetimeFigureOut">
              <a:rPr lang="en-US" smtClean="0"/>
              <a:t>3/27/2025</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596200-7826-4012-A1F3-9C42322C8C0A}" type="slidenum">
              <a:rPr lang="en-US" smtClean="0"/>
              <a:t>‹#›</a:t>
            </a:fld>
            <a:endParaRPr lang="en-US" dirty="0"/>
          </a:p>
        </p:txBody>
      </p:sp>
    </p:spTree>
    <p:extLst>
      <p:ext uri="{BB962C8B-B14F-4D97-AF65-F5344CB8AC3E}">
        <p14:creationId xmlns:p14="http://schemas.microsoft.com/office/powerpoint/2010/main" val="42651246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Walk-in Slide</a:t>
            </a:r>
          </a:p>
        </p:txBody>
      </p:sp>
      <p:sp>
        <p:nvSpPr>
          <p:cNvPr id="4" name="Slide Number Placeholder 3"/>
          <p:cNvSpPr>
            <a:spLocks noGrp="1"/>
          </p:cNvSpPr>
          <p:nvPr>
            <p:ph type="sldNum" sz="quarter" idx="5"/>
          </p:nvPr>
        </p:nvSpPr>
        <p:spPr/>
        <p:txBody>
          <a:bodyPr/>
          <a:lstStyle/>
          <a:p>
            <a:fld id="{08596200-7826-4012-A1F3-9C42322C8C0A}" type="slidenum">
              <a:rPr lang="en-US" smtClean="0"/>
              <a:t>1</a:t>
            </a:fld>
            <a:endParaRPr lang="en-US" dirty="0"/>
          </a:p>
        </p:txBody>
      </p:sp>
    </p:spTree>
    <p:extLst>
      <p:ext uri="{BB962C8B-B14F-4D97-AF65-F5344CB8AC3E}">
        <p14:creationId xmlns:p14="http://schemas.microsoft.com/office/powerpoint/2010/main" val="32465270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11</a:t>
            </a:fld>
            <a:endParaRPr lang="en-US" dirty="0"/>
          </a:p>
        </p:txBody>
      </p:sp>
    </p:spTree>
    <p:extLst>
      <p:ext uri="{BB962C8B-B14F-4D97-AF65-F5344CB8AC3E}">
        <p14:creationId xmlns:p14="http://schemas.microsoft.com/office/powerpoint/2010/main" val="20374357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12</a:t>
            </a:fld>
            <a:endParaRPr lang="en-US" dirty="0"/>
          </a:p>
        </p:txBody>
      </p:sp>
    </p:spTree>
    <p:extLst>
      <p:ext uri="{BB962C8B-B14F-4D97-AF65-F5344CB8AC3E}">
        <p14:creationId xmlns:p14="http://schemas.microsoft.com/office/powerpoint/2010/main" val="22922771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13</a:t>
            </a:fld>
            <a:endParaRPr lang="en-US" dirty="0"/>
          </a:p>
        </p:txBody>
      </p:sp>
    </p:spTree>
    <p:extLst>
      <p:ext uri="{BB962C8B-B14F-4D97-AF65-F5344CB8AC3E}">
        <p14:creationId xmlns:p14="http://schemas.microsoft.com/office/powerpoint/2010/main" val="36194630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14</a:t>
            </a:fld>
            <a:endParaRPr lang="en-US" dirty="0"/>
          </a:p>
        </p:txBody>
      </p:sp>
    </p:spTree>
    <p:extLst>
      <p:ext uri="{BB962C8B-B14F-4D97-AF65-F5344CB8AC3E}">
        <p14:creationId xmlns:p14="http://schemas.microsoft.com/office/powerpoint/2010/main" val="33237120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200"/>
              </a:spcBef>
            </a:pPr>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15</a:t>
            </a:fld>
            <a:endParaRPr lang="en-US" dirty="0"/>
          </a:p>
        </p:txBody>
      </p:sp>
    </p:spTree>
    <p:extLst>
      <p:ext uri="{BB962C8B-B14F-4D97-AF65-F5344CB8AC3E}">
        <p14:creationId xmlns:p14="http://schemas.microsoft.com/office/powerpoint/2010/main" val="20745384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8596200-7826-4012-A1F3-9C42322C8C0A}" type="slidenum">
              <a:rPr lang="en-US" smtClean="0"/>
              <a:t>16</a:t>
            </a:fld>
            <a:endParaRPr lang="en-US" dirty="0"/>
          </a:p>
        </p:txBody>
      </p:sp>
    </p:spTree>
    <p:extLst>
      <p:ext uri="{BB962C8B-B14F-4D97-AF65-F5344CB8AC3E}">
        <p14:creationId xmlns:p14="http://schemas.microsoft.com/office/powerpoint/2010/main" val="15606187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17</a:t>
            </a:fld>
            <a:endParaRPr lang="en-US" dirty="0"/>
          </a:p>
        </p:txBody>
      </p:sp>
    </p:spTree>
    <p:extLst>
      <p:ext uri="{BB962C8B-B14F-4D97-AF65-F5344CB8AC3E}">
        <p14:creationId xmlns:p14="http://schemas.microsoft.com/office/powerpoint/2010/main" val="26510676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596200-7826-4012-A1F3-9C42322C8C0A}" type="slidenum">
              <a:rPr lang="en-US" smtClean="0"/>
              <a:t>18</a:t>
            </a:fld>
            <a:endParaRPr lang="en-US" dirty="0"/>
          </a:p>
        </p:txBody>
      </p:sp>
    </p:spTree>
    <p:extLst>
      <p:ext uri="{BB962C8B-B14F-4D97-AF65-F5344CB8AC3E}">
        <p14:creationId xmlns:p14="http://schemas.microsoft.com/office/powerpoint/2010/main" val="39298619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8596200-7826-4012-A1F3-9C42322C8C0A}" type="slidenum">
              <a:rPr lang="en-US" smtClean="0"/>
              <a:t>19</a:t>
            </a:fld>
            <a:endParaRPr lang="en-US" dirty="0"/>
          </a:p>
        </p:txBody>
      </p:sp>
    </p:spTree>
    <p:extLst>
      <p:ext uri="{BB962C8B-B14F-4D97-AF65-F5344CB8AC3E}">
        <p14:creationId xmlns:p14="http://schemas.microsoft.com/office/powerpoint/2010/main" val="32923003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20</a:t>
            </a:fld>
            <a:endParaRPr lang="en-US" dirty="0"/>
          </a:p>
        </p:txBody>
      </p:sp>
    </p:spTree>
    <p:extLst>
      <p:ext uri="{BB962C8B-B14F-4D97-AF65-F5344CB8AC3E}">
        <p14:creationId xmlns:p14="http://schemas.microsoft.com/office/powerpoint/2010/main" val="2048188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3</a:t>
            </a:fld>
            <a:endParaRPr lang="en-US" dirty="0"/>
          </a:p>
        </p:txBody>
      </p:sp>
    </p:spTree>
    <p:extLst>
      <p:ext uri="{BB962C8B-B14F-4D97-AF65-F5344CB8AC3E}">
        <p14:creationId xmlns:p14="http://schemas.microsoft.com/office/powerpoint/2010/main" val="41620361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8596200-7826-4012-A1F3-9C42322C8C0A}" type="slidenum">
              <a:rPr lang="en-US" smtClean="0"/>
              <a:t>21</a:t>
            </a:fld>
            <a:endParaRPr lang="en-US" dirty="0"/>
          </a:p>
        </p:txBody>
      </p:sp>
    </p:spTree>
    <p:extLst>
      <p:ext uri="{BB962C8B-B14F-4D97-AF65-F5344CB8AC3E}">
        <p14:creationId xmlns:p14="http://schemas.microsoft.com/office/powerpoint/2010/main" val="36526267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22</a:t>
            </a:fld>
            <a:endParaRPr lang="en-US" dirty="0"/>
          </a:p>
        </p:txBody>
      </p:sp>
    </p:spTree>
    <p:extLst>
      <p:ext uri="{BB962C8B-B14F-4D97-AF65-F5344CB8AC3E}">
        <p14:creationId xmlns:p14="http://schemas.microsoft.com/office/powerpoint/2010/main" val="25780129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23</a:t>
            </a:fld>
            <a:endParaRPr lang="en-US" dirty="0"/>
          </a:p>
        </p:txBody>
      </p:sp>
    </p:spTree>
    <p:extLst>
      <p:ext uri="{BB962C8B-B14F-4D97-AF65-F5344CB8AC3E}">
        <p14:creationId xmlns:p14="http://schemas.microsoft.com/office/powerpoint/2010/main" val="23646547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24</a:t>
            </a:fld>
            <a:endParaRPr lang="en-US" dirty="0"/>
          </a:p>
        </p:txBody>
      </p:sp>
    </p:spTree>
    <p:extLst>
      <p:ext uri="{BB962C8B-B14F-4D97-AF65-F5344CB8AC3E}">
        <p14:creationId xmlns:p14="http://schemas.microsoft.com/office/powerpoint/2010/main" val="37209199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25</a:t>
            </a:fld>
            <a:endParaRPr lang="en-US" dirty="0"/>
          </a:p>
        </p:txBody>
      </p:sp>
    </p:spTree>
    <p:extLst>
      <p:ext uri="{BB962C8B-B14F-4D97-AF65-F5344CB8AC3E}">
        <p14:creationId xmlns:p14="http://schemas.microsoft.com/office/powerpoint/2010/main" val="26450147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the nature of the rural areas that we live in other volunteer organizations including other response agencies, faith based volunteer groups and employer related volunteer organizations all compete with the same pool of participants.  </a:t>
            </a:r>
          </a:p>
          <a:p>
            <a:pPr marL="171450" indent="-171450">
              <a:buFont typeface="Arial"/>
              <a:buChar char="•"/>
            </a:pPr>
            <a:r>
              <a:rPr lang="en-US" dirty="0">
                <a:cs typeface="Calibri"/>
              </a:rPr>
              <a:t>People being asked to do "all the things" in a rural area...we many of the same faces at meetings.  Everyone knows one another, so there is not as much incentive to get out a "meet new people."</a:t>
            </a:r>
          </a:p>
          <a:p>
            <a:pPr marL="171450" indent="-171450">
              <a:buFont typeface="Arial"/>
              <a:buChar char="•"/>
            </a:pPr>
            <a:r>
              <a:rPr lang="en-US" dirty="0">
                <a:cs typeface="Calibri"/>
              </a:rPr>
              <a:t>Family challenges – kids, caring for older parents</a:t>
            </a:r>
          </a:p>
          <a:p>
            <a:r>
              <a:rPr lang="en-US" dirty="0">
                <a:cs typeface="Calibri"/>
              </a:rPr>
              <a:t>Geographic challenges</a:t>
            </a:r>
          </a:p>
          <a:p>
            <a:pPr marL="171450" indent="-171450">
              <a:buFont typeface="Arial"/>
              <a:buChar char="•"/>
            </a:pPr>
            <a:r>
              <a:rPr lang="en-US" dirty="0">
                <a:cs typeface="Calibri"/>
              </a:rPr>
              <a:t>Largely a commuter population.  54% of our workforce travels 30 minutes or more to work each day. </a:t>
            </a:r>
          </a:p>
          <a:p>
            <a:pPr marL="171450" indent="-171450">
              <a:buFont typeface="Arial"/>
              <a:buChar char="•"/>
            </a:pPr>
            <a:r>
              <a:rPr lang="en-US" dirty="0">
                <a:cs typeface="Calibri"/>
              </a:rPr>
              <a:t>Around three quarters of our county population live in a rural area, so it's not a quick drive to go to a meeting. </a:t>
            </a:r>
          </a:p>
          <a:p>
            <a:pPr marL="171450" indent="-171450">
              <a:buFont typeface="Arial"/>
              <a:buChar char="•"/>
            </a:pPr>
            <a:r>
              <a:rPr lang="en-US" dirty="0"/>
              <a:t>Lincoln County is a bedroom community to St. Louis and a large number of residents commute for extended periods.  This reduces the available or perceived "free time" that individuals may have to devote to extracurricular volunteer activities.  We accommodated for commute times and schedules by making sure that the trainings were scheduled on different days, I.e. not always on a Tuesdays, and that they were at times that would account for commuting and dinner.   We also created an online volunteer activity calendar on our website and scheduled the MOMS Training multiple times.  </a:t>
            </a:r>
            <a:endParaRPr lang="en-US" dirty="0">
              <a:cs typeface="Calibri"/>
            </a:endParaRPr>
          </a:p>
          <a:p>
            <a:r>
              <a:rPr lang="en-US" dirty="0">
                <a:cs typeface="Calibri"/>
              </a:rPr>
              <a:t>Social media driven</a:t>
            </a:r>
          </a:p>
          <a:p>
            <a:pPr marL="171450" indent="-171450">
              <a:buFont typeface="Arial"/>
              <a:buChar char="•"/>
            </a:pPr>
            <a:r>
              <a:rPr lang="en-US" dirty="0">
                <a:cs typeface="Calibri"/>
              </a:rPr>
              <a:t>County newspaper is free, but readership on the decline.  Largely retirees/elderly</a:t>
            </a:r>
          </a:p>
          <a:p>
            <a:pPr marL="171450" indent="-171450">
              <a:buFont typeface="Arial"/>
              <a:buChar char="•"/>
            </a:pPr>
            <a:r>
              <a:rPr lang="en-US" dirty="0">
                <a:cs typeface="Calibri"/>
              </a:rPr>
              <a:t>We know that more people are looking at social media – figuring out how to make it work for us (algorithms, what to post, boosting pages likes, etc.)</a:t>
            </a:r>
          </a:p>
          <a:p>
            <a:pPr marL="171450" indent="-171450">
              <a:buFont typeface="Arial"/>
              <a:buChar char="•"/>
            </a:pPr>
            <a:r>
              <a:rPr lang="en-US" dirty="0">
                <a:cs typeface="Calibri"/>
              </a:rPr>
              <a:t>People are very engaged when they have that phone in their hand...maybe not so much when it's time to come out to a meeting, and not urgent.  Or raining, or it's the one thing they have to drop for the week.</a:t>
            </a:r>
          </a:p>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26</a:t>
            </a:fld>
            <a:endParaRPr lang="en-US" dirty="0"/>
          </a:p>
        </p:txBody>
      </p:sp>
    </p:spTree>
    <p:extLst>
      <p:ext uri="{BB962C8B-B14F-4D97-AF65-F5344CB8AC3E}">
        <p14:creationId xmlns:p14="http://schemas.microsoft.com/office/powerpoint/2010/main" val="17630838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27</a:t>
            </a:fld>
            <a:endParaRPr lang="en-US" dirty="0"/>
          </a:p>
        </p:txBody>
      </p:sp>
    </p:spTree>
    <p:extLst>
      <p:ext uri="{BB962C8B-B14F-4D97-AF65-F5344CB8AC3E}">
        <p14:creationId xmlns:p14="http://schemas.microsoft.com/office/powerpoint/2010/main" val="24796042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28</a:t>
            </a:fld>
            <a:endParaRPr lang="en-US" dirty="0"/>
          </a:p>
        </p:txBody>
      </p:sp>
    </p:spTree>
    <p:extLst>
      <p:ext uri="{BB962C8B-B14F-4D97-AF65-F5344CB8AC3E}">
        <p14:creationId xmlns:p14="http://schemas.microsoft.com/office/powerpoint/2010/main" val="21031862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29</a:t>
            </a:fld>
            <a:endParaRPr lang="en-US" dirty="0"/>
          </a:p>
        </p:txBody>
      </p:sp>
    </p:spTree>
    <p:extLst>
      <p:ext uri="{BB962C8B-B14F-4D97-AF65-F5344CB8AC3E}">
        <p14:creationId xmlns:p14="http://schemas.microsoft.com/office/powerpoint/2010/main" val="27582487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8596200-7826-4012-A1F3-9C42322C8C0A}" type="slidenum">
              <a:rPr lang="en-US" smtClean="0"/>
              <a:t>30</a:t>
            </a:fld>
            <a:endParaRPr lang="en-US" dirty="0"/>
          </a:p>
        </p:txBody>
      </p:sp>
    </p:spTree>
    <p:extLst>
      <p:ext uri="{BB962C8B-B14F-4D97-AF65-F5344CB8AC3E}">
        <p14:creationId xmlns:p14="http://schemas.microsoft.com/office/powerpoint/2010/main" val="38129300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4</a:t>
            </a:fld>
            <a:endParaRPr lang="en-US" dirty="0"/>
          </a:p>
        </p:txBody>
      </p:sp>
    </p:spTree>
    <p:extLst>
      <p:ext uri="{BB962C8B-B14F-4D97-AF65-F5344CB8AC3E}">
        <p14:creationId xmlns:p14="http://schemas.microsoft.com/office/powerpoint/2010/main" val="31931470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31</a:t>
            </a:fld>
            <a:endParaRPr lang="en-US" dirty="0"/>
          </a:p>
        </p:txBody>
      </p:sp>
    </p:spTree>
    <p:extLst>
      <p:ext uri="{BB962C8B-B14F-4D97-AF65-F5344CB8AC3E}">
        <p14:creationId xmlns:p14="http://schemas.microsoft.com/office/powerpoint/2010/main" val="41068010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8596200-7826-4012-A1F3-9C42322C8C0A}" type="slidenum">
              <a:rPr lang="en-US" smtClean="0"/>
              <a:t>32</a:t>
            </a:fld>
            <a:endParaRPr lang="en-US" dirty="0"/>
          </a:p>
        </p:txBody>
      </p:sp>
    </p:spTree>
    <p:extLst>
      <p:ext uri="{BB962C8B-B14F-4D97-AF65-F5344CB8AC3E}">
        <p14:creationId xmlns:p14="http://schemas.microsoft.com/office/powerpoint/2010/main" val="22715440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596200-7826-4012-A1F3-9C42322C8C0A}" type="slidenum">
              <a:rPr lang="en-US" smtClean="0"/>
              <a:t>33</a:t>
            </a:fld>
            <a:endParaRPr lang="en-US" dirty="0"/>
          </a:p>
        </p:txBody>
      </p:sp>
    </p:spTree>
    <p:extLst>
      <p:ext uri="{BB962C8B-B14F-4D97-AF65-F5344CB8AC3E}">
        <p14:creationId xmlns:p14="http://schemas.microsoft.com/office/powerpoint/2010/main" val="56180209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8596200-7826-4012-A1F3-9C42322C8C0A}" type="slidenum">
              <a:rPr lang="en-US" smtClean="0"/>
              <a:t>34</a:t>
            </a:fld>
            <a:endParaRPr lang="en-US" dirty="0"/>
          </a:p>
        </p:txBody>
      </p:sp>
    </p:spTree>
    <p:extLst>
      <p:ext uri="{BB962C8B-B14F-4D97-AF65-F5344CB8AC3E}">
        <p14:creationId xmlns:p14="http://schemas.microsoft.com/office/powerpoint/2010/main" val="11695261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5</a:t>
            </a:fld>
            <a:endParaRPr lang="en-US" dirty="0"/>
          </a:p>
        </p:txBody>
      </p:sp>
    </p:spTree>
    <p:extLst>
      <p:ext uri="{BB962C8B-B14F-4D97-AF65-F5344CB8AC3E}">
        <p14:creationId xmlns:p14="http://schemas.microsoft.com/office/powerpoint/2010/main" val="3678443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6</a:t>
            </a:fld>
            <a:endParaRPr lang="en-US" dirty="0"/>
          </a:p>
        </p:txBody>
      </p:sp>
    </p:spTree>
    <p:extLst>
      <p:ext uri="{BB962C8B-B14F-4D97-AF65-F5344CB8AC3E}">
        <p14:creationId xmlns:p14="http://schemas.microsoft.com/office/powerpoint/2010/main" val="41520321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7</a:t>
            </a:fld>
            <a:endParaRPr lang="en-US" dirty="0"/>
          </a:p>
        </p:txBody>
      </p:sp>
    </p:spTree>
    <p:extLst>
      <p:ext uri="{BB962C8B-B14F-4D97-AF65-F5344CB8AC3E}">
        <p14:creationId xmlns:p14="http://schemas.microsoft.com/office/powerpoint/2010/main" val="9438433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8</a:t>
            </a:fld>
            <a:endParaRPr lang="en-US" dirty="0"/>
          </a:p>
        </p:txBody>
      </p:sp>
    </p:spTree>
    <p:extLst>
      <p:ext uri="{BB962C8B-B14F-4D97-AF65-F5344CB8AC3E}">
        <p14:creationId xmlns:p14="http://schemas.microsoft.com/office/powerpoint/2010/main" val="24201311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8596200-7826-4012-A1F3-9C42322C8C0A}" type="slidenum">
              <a:rPr lang="en-US" smtClean="0"/>
              <a:t>9</a:t>
            </a:fld>
            <a:endParaRPr lang="en-US" dirty="0"/>
          </a:p>
        </p:txBody>
      </p:sp>
    </p:spTree>
    <p:extLst>
      <p:ext uri="{BB962C8B-B14F-4D97-AF65-F5344CB8AC3E}">
        <p14:creationId xmlns:p14="http://schemas.microsoft.com/office/powerpoint/2010/main" val="20109966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8596200-7826-4012-A1F3-9C42322C8C0A}" type="slidenum">
              <a:rPr lang="en-US" smtClean="0"/>
              <a:t>10</a:t>
            </a:fld>
            <a:endParaRPr lang="en-US" dirty="0"/>
          </a:p>
        </p:txBody>
      </p:sp>
    </p:spTree>
    <p:extLst>
      <p:ext uri="{BB962C8B-B14F-4D97-AF65-F5344CB8AC3E}">
        <p14:creationId xmlns:p14="http://schemas.microsoft.com/office/powerpoint/2010/main" val="24596528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7E106BA0-BE88-E94A-BEAA-76B60B422298}" type="datetime1">
              <a:rPr lang="en-US"/>
              <a:pPr>
                <a:defRPr/>
              </a:pPr>
              <a:t>3/27/2025</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742EC5FD-3B3C-234D-A6C7-5DAB505DD9CA}" type="slidenum">
              <a:rPr lang="en-US"/>
              <a:pPr>
                <a:defRPr/>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F24F6BB-427B-6749-B1E8-4D5A24222D79}" type="datetime1">
              <a:rPr lang="en-US"/>
              <a:pPr>
                <a:defRPr/>
              </a:pPr>
              <a:t>3/27/2025</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C6F96BB9-B10D-1D47-8DCF-192C3ED08750}" type="slidenum">
              <a:rPr lang="en-US"/>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EF19BC6E-CE44-1043-8ADF-AA1E8F74FADE}" type="datetime1">
              <a:rPr lang="en-US"/>
              <a:pPr>
                <a:defRPr/>
              </a:pPr>
              <a:t>3/27/2025</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454F4878-BD16-1946-A4E4-884A6B8A3981}" type="slidenum">
              <a:rPr lang="en-US"/>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C050BBA6-DFC0-1241-8C84-F5C8A7068193}" type="datetime1">
              <a:rPr lang="en-US"/>
              <a:pPr>
                <a:defRPr/>
              </a:pPr>
              <a:t>3/27/2025</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317DEE5E-9D4C-7343-959D-DD34FE263B9A}" type="slidenum">
              <a:rPr lang="en-US"/>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1A75F26B-CB48-DC47-AA61-2EAF217F8E69}" type="datetime1">
              <a:rPr lang="en-US"/>
              <a:pPr>
                <a:defRPr/>
              </a:pPr>
              <a:t>3/27/2025</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2A4FE2B8-92D7-C64B-ACF6-51C76964013D}" type="slidenum">
              <a:rPr lang="en-US"/>
              <a:pPr>
                <a:defRPr/>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42F94186-9E9E-1B44-98E5-A9C4B01AC816}" type="datetime1">
              <a:rPr lang="en-US"/>
              <a:pPr>
                <a:defRPr/>
              </a:pPr>
              <a:t>3/27/2025</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62980F05-A8BF-6C45-BC2C-A687E726B335}" type="slidenum">
              <a:rPr lang="en-US"/>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62A3918B-0A89-CE43-8ABF-A13E70DEBABE}" type="datetime1">
              <a:rPr lang="en-US"/>
              <a:pPr>
                <a:defRPr/>
              </a:pPr>
              <a:t>3/27/2025</a:t>
            </a:fld>
            <a:endParaRPr 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9346894E-268B-8C46-8EAD-BABC09C8163C}" type="slidenum">
              <a:rPr lang="en-US"/>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1121AC5C-CF7B-E74A-9AF8-859CC08763D4}" type="datetime1">
              <a:rPr lang="en-US"/>
              <a:pPr>
                <a:defRPr/>
              </a:pPr>
              <a:t>3/27/2025</a:t>
            </a:fld>
            <a:endParaRPr 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D149626E-6D12-6748-9464-BFA63DB3F5BB}" type="slidenum">
              <a:rPr lang="en-US"/>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E528681-C2FC-2244-8B30-21B95B46F0AE}" type="datetime1">
              <a:rPr lang="en-US"/>
              <a:pPr>
                <a:defRPr/>
              </a:pPr>
              <a:t>3/27/2025</a:t>
            </a:fld>
            <a:endParaRPr 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pPr>
              <a:defRPr/>
            </a:pPr>
            <a:fld id="{A1F3508D-0181-FB4B-AA84-595038E08E7F}" type="slidenum">
              <a:rPr lang="en-US"/>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68B0967C-18A3-5041-9FD0-CA91D09D4ECE}" type="datetime1">
              <a:rPr lang="en-US"/>
              <a:pPr>
                <a:defRPr/>
              </a:pPr>
              <a:t>3/27/2025</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9C3EE6DB-ECCD-8F42-A4FE-C390E5250B22}" type="slidenum">
              <a:rPr lang="en-US"/>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6E4298C0-4385-4444-9CF2-AE6B5989E32B}" type="datetime1">
              <a:rPr lang="en-US"/>
              <a:pPr>
                <a:defRPr/>
              </a:pPr>
              <a:t>3/27/2025</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BE9E7845-381D-504E-A194-78070BC2D938}" type="slidenum">
              <a:rPr lang="en-US"/>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cs typeface="+mn-cs"/>
              </a:defRPr>
            </a:lvl1pPr>
          </a:lstStyle>
          <a:p>
            <a:pPr>
              <a:defRPr/>
            </a:pPr>
            <a:fld id="{9A8A4008-ED04-EC4A-9D52-52C4B707DB37}" type="datetime1">
              <a:rPr lang="en-US"/>
              <a:pPr>
                <a:defRPr/>
              </a:pPr>
              <a:t>3/27/2025</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cs typeface="+mn-cs"/>
              </a:defRPr>
            </a:lvl1pPr>
          </a:lstStyle>
          <a:p>
            <a:pPr>
              <a:defRPr/>
            </a:pPr>
            <a:fld id="{7304CA23-8F4A-1649-9A51-5958A9D4956D}"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fontAlgn="base" hangingPunct="1">
        <a:spcBef>
          <a:spcPct val="0"/>
        </a:spcBef>
        <a:spcAft>
          <a:spcPct val="0"/>
        </a:spcAft>
        <a:defRPr sz="4400" kern="1200">
          <a:solidFill>
            <a:schemeClr val="tx1"/>
          </a:solidFill>
          <a:latin typeface="+mj-lt"/>
          <a:ea typeface="ＭＳ Ｐゴシック" pitchFamily="-111" charset="-128"/>
          <a:cs typeface="ＭＳ Ｐゴシック" pitchFamily="-111" charset="-128"/>
        </a:defRPr>
      </a:lvl1pPr>
      <a:lvl2pPr algn="ctr" defTabSz="457200" rtl="0" eaLnBrk="1" fontAlgn="base" hangingPunct="1">
        <a:spcBef>
          <a:spcPct val="0"/>
        </a:spcBef>
        <a:spcAft>
          <a:spcPct val="0"/>
        </a:spcAft>
        <a:defRPr sz="4400">
          <a:solidFill>
            <a:schemeClr val="tx1"/>
          </a:solidFill>
          <a:latin typeface="Calibri" pitchFamily="-111" charset="0"/>
          <a:ea typeface="ＭＳ Ｐゴシック" pitchFamily="-111" charset="-128"/>
          <a:cs typeface="ＭＳ Ｐゴシック" pitchFamily="-111" charset="-128"/>
        </a:defRPr>
      </a:lvl2pPr>
      <a:lvl3pPr algn="ctr" defTabSz="457200" rtl="0" eaLnBrk="1" fontAlgn="base" hangingPunct="1">
        <a:spcBef>
          <a:spcPct val="0"/>
        </a:spcBef>
        <a:spcAft>
          <a:spcPct val="0"/>
        </a:spcAft>
        <a:defRPr sz="4400">
          <a:solidFill>
            <a:schemeClr val="tx1"/>
          </a:solidFill>
          <a:latin typeface="Calibri" pitchFamily="-111" charset="0"/>
          <a:ea typeface="ＭＳ Ｐゴシック" pitchFamily="-111" charset="-128"/>
          <a:cs typeface="ＭＳ Ｐゴシック" pitchFamily="-111" charset="-128"/>
        </a:defRPr>
      </a:lvl3pPr>
      <a:lvl4pPr algn="ctr" defTabSz="457200" rtl="0" eaLnBrk="1" fontAlgn="base" hangingPunct="1">
        <a:spcBef>
          <a:spcPct val="0"/>
        </a:spcBef>
        <a:spcAft>
          <a:spcPct val="0"/>
        </a:spcAft>
        <a:defRPr sz="4400">
          <a:solidFill>
            <a:schemeClr val="tx1"/>
          </a:solidFill>
          <a:latin typeface="Calibri" pitchFamily="-111" charset="0"/>
          <a:ea typeface="ＭＳ Ｐゴシック" pitchFamily="-111" charset="-128"/>
          <a:cs typeface="ＭＳ Ｐゴシック" pitchFamily="-111" charset="-128"/>
        </a:defRPr>
      </a:lvl4pPr>
      <a:lvl5pPr algn="ctr" defTabSz="457200" rtl="0" eaLnBrk="1" fontAlgn="base" hangingPunct="1">
        <a:spcBef>
          <a:spcPct val="0"/>
        </a:spcBef>
        <a:spcAft>
          <a:spcPct val="0"/>
        </a:spcAft>
        <a:defRPr sz="4400">
          <a:solidFill>
            <a:schemeClr val="tx1"/>
          </a:solidFill>
          <a:latin typeface="Calibri" pitchFamily="-111" charset="0"/>
          <a:ea typeface="ＭＳ Ｐゴシック" pitchFamily="-111" charset="-128"/>
          <a:cs typeface="ＭＳ Ｐゴシック" pitchFamily="-111" charset="-128"/>
        </a:defRPr>
      </a:lvl5pPr>
      <a:lvl6pPr marL="457200" algn="ctr" defTabSz="457200" rtl="0" eaLnBrk="1" fontAlgn="base" hangingPunct="1">
        <a:spcBef>
          <a:spcPct val="0"/>
        </a:spcBef>
        <a:spcAft>
          <a:spcPct val="0"/>
        </a:spcAft>
        <a:defRPr sz="4400">
          <a:solidFill>
            <a:schemeClr val="tx1"/>
          </a:solidFill>
          <a:latin typeface="Calibri" pitchFamily="-111" charset="0"/>
          <a:ea typeface="ＭＳ Ｐゴシック" pitchFamily="-111" charset="-128"/>
          <a:cs typeface="ＭＳ Ｐゴシック" pitchFamily="-111" charset="-128"/>
        </a:defRPr>
      </a:lvl6pPr>
      <a:lvl7pPr marL="914400" algn="ctr" defTabSz="457200" rtl="0" eaLnBrk="1" fontAlgn="base" hangingPunct="1">
        <a:spcBef>
          <a:spcPct val="0"/>
        </a:spcBef>
        <a:spcAft>
          <a:spcPct val="0"/>
        </a:spcAft>
        <a:defRPr sz="4400">
          <a:solidFill>
            <a:schemeClr val="tx1"/>
          </a:solidFill>
          <a:latin typeface="Calibri" pitchFamily="-111" charset="0"/>
          <a:ea typeface="ＭＳ Ｐゴシック" pitchFamily="-111" charset="-128"/>
          <a:cs typeface="ＭＳ Ｐゴシック" pitchFamily="-111" charset="-128"/>
        </a:defRPr>
      </a:lvl7pPr>
      <a:lvl8pPr marL="1371600" algn="ctr" defTabSz="457200" rtl="0" eaLnBrk="1" fontAlgn="base" hangingPunct="1">
        <a:spcBef>
          <a:spcPct val="0"/>
        </a:spcBef>
        <a:spcAft>
          <a:spcPct val="0"/>
        </a:spcAft>
        <a:defRPr sz="4400">
          <a:solidFill>
            <a:schemeClr val="tx1"/>
          </a:solidFill>
          <a:latin typeface="Calibri" pitchFamily="-111" charset="0"/>
          <a:ea typeface="ＭＳ Ｐゴシック" pitchFamily="-111" charset="-128"/>
          <a:cs typeface="ＭＳ Ｐゴシック" pitchFamily="-111" charset="-128"/>
        </a:defRPr>
      </a:lvl8pPr>
      <a:lvl9pPr marL="1828800" algn="ctr" defTabSz="457200" rtl="0" eaLnBrk="1" fontAlgn="base" hangingPunct="1">
        <a:spcBef>
          <a:spcPct val="0"/>
        </a:spcBef>
        <a:spcAft>
          <a:spcPct val="0"/>
        </a:spcAft>
        <a:defRPr sz="4400">
          <a:solidFill>
            <a:schemeClr val="tx1"/>
          </a:solidFill>
          <a:latin typeface="Calibri" pitchFamily="-111" charset="0"/>
          <a:ea typeface="ＭＳ Ｐゴシック" pitchFamily="-111" charset="-128"/>
          <a:cs typeface="ＭＳ Ｐゴシック" pitchFamily="-111" charset="-128"/>
        </a:defRPr>
      </a:lvl9pPr>
    </p:titleStyle>
    <p:bodyStyle>
      <a:lvl1pPr marL="342900" indent="-342900" algn="l" defTabSz="457200" rtl="0" eaLnBrk="1" fontAlgn="base" hangingPunct="1">
        <a:spcBef>
          <a:spcPct val="20000"/>
        </a:spcBef>
        <a:spcAft>
          <a:spcPct val="0"/>
        </a:spcAft>
        <a:buFont typeface="Arial" pitchFamily="9" charset="0"/>
        <a:buChar char="•"/>
        <a:defRPr sz="3200" kern="1200">
          <a:solidFill>
            <a:schemeClr val="tx1"/>
          </a:solidFill>
          <a:latin typeface="+mn-lt"/>
          <a:ea typeface="ＭＳ Ｐゴシック" pitchFamily="-111" charset="-128"/>
          <a:cs typeface="ＭＳ Ｐゴシック" pitchFamily="-111" charset="-128"/>
        </a:defRPr>
      </a:lvl1pPr>
      <a:lvl2pPr marL="742950" indent="-285750" algn="l" defTabSz="457200" rtl="0" eaLnBrk="1" fontAlgn="base" hangingPunct="1">
        <a:spcBef>
          <a:spcPct val="20000"/>
        </a:spcBef>
        <a:spcAft>
          <a:spcPct val="0"/>
        </a:spcAft>
        <a:buFont typeface="Arial" pitchFamily="9" charset="0"/>
        <a:buChar char="–"/>
        <a:defRPr sz="2800" kern="1200">
          <a:solidFill>
            <a:schemeClr val="tx1"/>
          </a:solidFill>
          <a:latin typeface="+mn-lt"/>
          <a:ea typeface="ＭＳ Ｐゴシック" pitchFamily="-111" charset="-128"/>
          <a:cs typeface="+mn-cs"/>
        </a:defRPr>
      </a:lvl2pPr>
      <a:lvl3pPr marL="1143000" indent="-228600" algn="l" defTabSz="457200" rtl="0" eaLnBrk="1" fontAlgn="base" hangingPunct="1">
        <a:spcBef>
          <a:spcPct val="20000"/>
        </a:spcBef>
        <a:spcAft>
          <a:spcPct val="0"/>
        </a:spcAft>
        <a:buFont typeface="Arial" pitchFamily="9" charset="0"/>
        <a:buChar char="•"/>
        <a:defRPr sz="2400" kern="1200">
          <a:solidFill>
            <a:schemeClr val="tx1"/>
          </a:solidFill>
          <a:latin typeface="+mn-lt"/>
          <a:ea typeface="ＭＳ Ｐゴシック" pitchFamily="-111" charset="-128"/>
          <a:cs typeface="+mn-cs"/>
        </a:defRPr>
      </a:lvl3pPr>
      <a:lvl4pPr marL="1600200" indent="-228600" algn="l" defTabSz="457200" rtl="0" eaLnBrk="1" fontAlgn="base" hangingPunct="1">
        <a:spcBef>
          <a:spcPct val="20000"/>
        </a:spcBef>
        <a:spcAft>
          <a:spcPct val="0"/>
        </a:spcAft>
        <a:buFont typeface="Arial" pitchFamily="9" charset="0"/>
        <a:buChar char="–"/>
        <a:defRPr sz="2000" kern="1200">
          <a:solidFill>
            <a:schemeClr val="tx1"/>
          </a:solidFill>
          <a:latin typeface="+mn-lt"/>
          <a:ea typeface="ＭＳ Ｐゴシック" pitchFamily="-111" charset="-128"/>
          <a:cs typeface="+mn-cs"/>
        </a:defRPr>
      </a:lvl4pPr>
      <a:lvl5pPr marL="2057400" indent="-228600" algn="l" defTabSz="457200" rtl="0" eaLnBrk="1" fontAlgn="base" hangingPunct="1">
        <a:spcBef>
          <a:spcPct val="20000"/>
        </a:spcBef>
        <a:spcAft>
          <a:spcPct val="0"/>
        </a:spcAft>
        <a:buFont typeface="Arial" pitchFamily="9" charset="0"/>
        <a:buChar char="»"/>
        <a:defRPr sz="2000" kern="1200">
          <a:solidFill>
            <a:schemeClr val="tx1"/>
          </a:solidFill>
          <a:latin typeface="+mn-lt"/>
          <a:ea typeface="ＭＳ Ｐゴシック" pitchFamily="-111"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hyperlink" Target="https://www.drugabuse.gov/related-topics/trends-statistics/infographics/dramatic-increases-in-maternal-opioid-use-neonatal-abstinence-syndrome"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comments" Target="../comments/comment2.xml"/><Relationship Id="rId5" Type="http://schemas.openxmlformats.org/officeDocument/2006/relationships/image" Target="../media/image14.emf"/><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comments" Target="../comments/commen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9.jpeg"/><Relationship Id="rId7" Type="http://schemas.openxmlformats.org/officeDocument/2006/relationships/diagramColors" Target="../diagrams/colors1.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2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hyperlink" Target="https://lchdmo.org/movement-on-medication-safety-moms"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9.jpeg"/><Relationship Id="rId7" Type="http://schemas.openxmlformats.org/officeDocument/2006/relationships/comments" Target="../comments/comment5.xm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hyperlink" Target="mailto:Decosj@lchdmo.org" TargetMode="External"/><Relationship Id="rId4" Type="http://schemas.openxmlformats.org/officeDocument/2006/relationships/hyperlink" Target="mailto:Genevieve.Weseman@lchdmo.or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ABAB3-405D-4204-AA93-9A5634DE81BD}"/>
              </a:ext>
            </a:extLst>
          </p:cNvPr>
          <p:cNvSpPr>
            <a:spLocks noGrp="1"/>
          </p:cNvSpPr>
          <p:nvPr>
            <p:ph type="title"/>
          </p:nvPr>
        </p:nvSpPr>
        <p:spPr>
          <a:xfrm>
            <a:off x="2322394" y="1683"/>
            <a:ext cx="6364406" cy="1143000"/>
          </a:xfrm>
        </p:spPr>
        <p:txBody>
          <a:bodyPr/>
          <a:lstStyle/>
          <a:p>
            <a:r>
              <a:rPr lang="en-US" dirty="0">
                <a:ea typeface="ＭＳ Ｐゴシック"/>
              </a:rPr>
              <a:t>Medication Safety</a:t>
            </a:r>
            <a:endParaRPr lang="en-US" dirty="0"/>
          </a:p>
        </p:txBody>
      </p:sp>
      <p:sp>
        <p:nvSpPr>
          <p:cNvPr id="3" name="Content Placeholder 2">
            <a:extLst>
              <a:ext uri="{FF2B5EF4-FFF2-40B4-BE49-F238E27FC236}">
                <a16:creationId xmlns:a16="http://schemas.microsoft.com/office/drawing/2014/main" id="{A585F6F9-0EC0-45B3-9723-C71DC236B82E}"/>
              </a:ext>
            </a:extLst>
          </p:cNvPr>
          <p:cNvSpPr>
            <a:spLocks noGrp="1"/>
          </p:cNvSpPr>
          <p:nvPr>
            <p:ph idx="1"/>
          </p:nvPr>
        </p:nvSpPr>
        <p:spPr>
          <a:xfrm>
            <a:off x="2527110" y="997424"/>
            <a:ext cx="6216556" cy="4525963"/>
          </a:xfrm>
        </p:spPr>
        <p:txBody>
          <a:bodyPr/>
          <a:lstStyle/>
          <a:p>
            <a:pPr>
              <a:spcBef>
                <a:spcPts val="0"/>
              </a:spcBef>
              <a:spcAft>
                <a:spcPts val="0"/>
              </a:spcAft>
            </a:pPr>
            <a:r>
              <a:rPr lang="en-US" sz="2800" dirty="0">
                <a:solidFill>
                  <a:srgbClr val="333333"/>
                </a:solidFill>
                <a:ea typeface="ＭＳ Ｐゴシック"/>
                <a:cs typeface="Calibri"/>
              </a:rPr>
              <a:t>Medication safety is freedom from preventable harm with medication use</a:t>
            </a:r>
            <a:endParaRPr lang="en-US" sz="2800" dirty="0">
              <a:ea typeface="ＭＳ Ｐゴシック"/>
              <a:cs typeface="Calibri"/>
            </a:endParaRPr>
          </a:p>
          <a:p>
            <a:pPr>
              <a:spcBef>
                <a:spcPts val="0"/>
              </a:spcBef>
              <a:spcAft>
                <a:spcPts val="0"/>
              </a:spcAft>
            </a:pPr>
            <a:endParaRPr lang="en-US" sz="2800" dirty="0">
              <a:ea typeface="ＭＳ Ｐゴシック"/>
              <a:cs typeface="Calibri"/>
            </a:endParaRPr>
          </a:p>
          <a:p>
            <a:pPr marL="457200" indent="-457200">
              <a:spcBef>
                <a:spcPts val="0"/>
              </a:spcBef>
              <a:spcAft>
                <a:spcPts val="0"/>
              </a:spcAft>
              <a:buFont typeface="Arial,Sans-Serif" pitchFamily="9" charset="0"/>
            </a:pPr>
            <a:r>
              <a:rPr lang="en-US" sz="2800" dirty="0">
                <a:solidFill>
                  <a:srgbClr val="333333"/>
                </a:solidFill>
                <a:ea typeface="ＭＳ Ｐゴシック"/>
                <a:cs typeface="Calibri"/>
              </a:rPr>
              <a:t>Using medication appropriately</a:t>
            </a:r>
            <a:endParaRPr lang="en-US" sz="2800" dirty="0">
              <a:ea typeface="ＭＳ Ｐゴシック"/>
              <a:cs typeface="Calibri"/>
            </a:endParaRPr>
          </a:p>
          <a:p>
            <a:pPr marL="457200" indent="-457200">
              <a:spcBef>
                <a:spcPts val="0"/>
              </a:spcBef>
              <a:spcAft>
                <a:spcPts val="0"/>
              </a:spcAft>
              <a:buFont typeface="Arial,Sans-Serif" pitchFamily="9" charset="0"/>
            </a:pPr>
            <a:endParaRPr lang="en-US" sz="2800" dirty="0">
              <a:cs typeface="Calibri"/>
            </a:endParaRPr>
          </a:p>
          <a:p>
            <a:pPr marL="457200" indent="-457200">
              <a:spcBef>
                <a:spcPts val="0"/>
              </a:spcBef>
              <a:spcAft>
                <a:spcPts val="0"/>
              </a:spcAft>
              <a:buFont typeface="Arial,Sans-Serif" pitchFamily="9" charset="0"/>
            </a:pPr>
            <a:r>
              <a:rPr lang="en-US" sz="2800" dirty="0">
                <a:solidFill>
                  <a:srgbClr val="333333"/>
                </a:solidFill>
                <a:ea typeface="ＭＳ Ｐゴシック"/>
                <a:cs typeface="Calibri"/>
              </a:rPr>
              <a:t>Practitioners prescribing safely </a:t>
            </a:r>
            <a:endParaRPr lang="en-US" sz="2800" dirty="0">
              <a:ea typeface="ＭＳ Ｐゴシック"/>
              <a:cs typeface="Calibri"/>
            </a:endParaRPr>
          </a:p>
          <a:p>
            <a:pPr marL="457200" indent="-457200">
              <a:spcBef>
                <a:spcPts val="0"/>
              </a:spcBef>
              <a:spcAft>
                <a:spcPts val="0"/>
              </a:spcAft>
              <a:buFont typeface="Arial,Sans-Serif" pitchFamily="9" charset="0"/>
            </a:pPr>
            <a:endParaRPr lang="en-US" sz="2800" dirty="0">
              <a:cs typeface="Calibri"/>
            </a:endParaRPr>
          </a:p>
          <a:p>
            <a:pPr marL="457200" indent="-457200">
              <a:spcBef>
                <a:spcPts val="0"/>
              </a:spcBef>
              <a:spcAft>
                <a:spcPts val="0"/>
              </a:spcAft>
              <a:buFont typeface="Arial,Sans-Serif" pitchFamily="9" charset="0"/>
            </a:pPr>
            <a:r>
              <a:rPr lang="en-US" sz="2800" dirty="0">
                <a:solidFill>
                  <a:srgbClr val="333333"/>
                </a:solidFill>
                <a:ea typeface="ＭＳ Ｐゴシック"/>
                <a:cs typeface="Calibri"/>
              </a:rPr>
              <a:t>Preventing medication errors</a:t>
            </a:r>
            <a:endParaRPr lang="en-US" sz="2800" dirty="0">
              <a:ea typeface="ＭＳ Ｐゴシック"/>
              <a:cs typeface="Calibri"/>
            </a:endParaRPr>
          </a:p>
          <a:p>
            <a:pPr marL="457200" indent="-457200">
              <a:spcBef>
                <a:spcPts val="0"/>
              </a:spcBef>
              <a:spcAft>
                <a:spcPts val="0"/>
              </a:spcAft>
              <a:buFont typeface="Arial,Sans-Serif" pitchFamily="9" charset="0"/>
            </a:pPr>
            <a:endParaRPr lang="en-US" sz="2800" dirty="0">
              <a:cs typeface="Calibri"/>
            </a:endParaRPr>
          </a:p>
          <a:p>
            <a:pPr marL="457200" indent="-457200">
              <a:spcBef>
                <a:spcPts val="0"/>
              </a:spcBef>
              <a:spcAft>
                <a:spcPts val="0"/>
              </a:spcAft>
              <a:buFont typeface="Arial,Sans-Serif" pitchFamily="9" charset="0"/>
            </a:pPr>
            <a:r>
              <a:rPr lang="en-US" sz="2800" dirty="0">
                <a:solidFill>
                  <a:srgbClr val="333333"/>
                </a:solidFill>
                <a:ea typeface="ＭＳ Ｐゴシック"/>
                <a:cs typeface="Calibri"/>
              </a:rPr>
              <a:t>Understanding risks of taking medication during childbearing years</a:t>
            </a:r>
            <a:endParaRPr lang="en-US" sz="2800" dirty="0">
              <a:ea typeface="ＭＳ Ｐゴシック"/>
              <a:cs typeface="Calibri"/>
            </a:endParaRPr>
          </a:p>
          <a:p>
            <a:endParaRPr lang="en-US" sz="2800" dirty="0"/>
          </a:p>
        </p:txBody>
      </p:sp>
    </p:spTree>
    <p:extLst>
      <p:ext uri="{BB962C8B-B14F-4D97-AF65-F5344CB8AC3E}">
        <p14:creationId xmlns:p14="http://schemas.microsoft.com/office/powerpoint/2010/main" val="4209413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8204200" cy="1143000"/>
          </a:xfrm>
        </p:spPr>
        <p:txBody>
          <a:bodyPr/>
          <a:lstStyle/>
          <a:p>
            <a:pPr algn="l"/>
            <a:r>
              <a:rPr lang="en-US" dirty="0">
                <a:ea typeface="ＭＳ Ｐゴシック"/>
              </a:rPr>
              <a:t>Overview of NAS</a:t>
            </a:r>
            <a:endParaRPr lang="en-US" dirty="0"/>
          </a:p>
        </p:txBody>
      </p:sp>
      <p:sp>
        <p:nvSpPr>
          <p:cNvPr id="6" name="TextBox 5">
            <a:extLst>
              <a:ext uri="{FF2B5EF4-FFF2-40B4-BE49-F238E27FC236}">
                <a16:creationId xmlns:a16="http://schemas.microsoft.com/office/drawing/2014/main" id="{DD6A50BA-AB9F-4773-9A03-180D0AD6AF77}"/>
              </a:ext>
            </a:extLst>
          </p:cNvPr>
          <p:cNvSpPr txBox="1"/>
          <p:nvPr/>
        </p:nvSpPr>
        <p:spPr>
          <a:xfrm>
            <a:off x="481947" y="1286415"/>
            <a:ext cx="4548846" cy="40934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200"/>
              </a:spcBef>
              <a:spcAft>
                <a:spcPts val="0"/>
              </a:spcAft>
              <a:buFont typeface="Arial"/>
              <a:buChar char="•"/>
            </a:pPr>
            <a:r>
              <a:rPr lang="en-US" sz="2400" dirty="0">
                <a:latin typeface="Arial"/>
                <a:ea typeface="ＭＳ Ｐゴシック"/>
                <a:cs typeface="Arial"/>
              </a:rPr>
              <a:t>A group of conditions caused when a baby suffers withdrawal from certain drugs they are exposed to before birth. </a:t>
            </a:r>
          </a:p>
          <a:p>
            <a:pPr marL="285750" indent="-285750">
              <a:lnSpc>
                <a:spcPct val="90000"/>
              </a:lnSpc>
              <a:spcBef>
                <a:spcPts val="1200"/>
              </a:spcBef>
              <a:spcAft>
                <a:spcPts val="0"/>
              </a:spcAft>
              <a:buFont typeface="Arial"/>
              <a:buChar char="•"/>
            </a:pPr>
            <a:r>
              <a:rPr lang="en-US" sz="2400" dirty="0">
                <a:latin typeface="Arial"/>
                <a:ea typeface="ＭＳ Ｐゴシック"/>
                <a:cs typeface="Arial"/>
              </a:rPr>
              <a:t>Increased hospital stays, negative health outcomes, and higher treatment costs.  </a:t>
            </a:r>
          </a:p>
          <a:p>
            <a:pPr marL="285750" indent="-285750">
              <a:lnSpc>
                <a:spcPct val="90000"/>
              </a:lnSpc>
              <a:spcBef>
                <a:spcPts val="1200"/>
              </a:spcBef>
              <a:spcAft>
                <a:spcPts val="0"/>
              </a:spcAft>
              <a:buFont typeface="Arial"/>
              <a:buChar char="•"/>
            </a:pPr>
            <a:endParaRPr lang="en-US" sz="2400" dirty="0">
              <a:latin typeface="Arial"/>
              <a:ea typeface="ＭＳ Ｐゴシック"/>
              <a:cs typeface="Arial"/>
            </a:endParaRPr>
          </a:p>
          <a:p>
            <a:pPr marL="285750" indent="-285750">
              <a:buFont typeface="Arial"/>
              <a:buChar char="•"/>
            </a:pPr>
            <a:endParaRPr lang="en-US" sz="2400" dirty="0">
              <a:latin typeface="Arial"/>
              <a:ea typeface="ＭＳ Ｐゴシック"/>
            </a:endParaRPr>
          </a:p>
        </p:txBody>
      </p:sp>
      <p:sp>
        <p:nvSpPr>
          <p:cNvPr id="3" name="TextBox 2">
            <a:extLst>
              <a:ext uri="{FF2B5EF4-FFF2-40B4-BE49-F238E27FC236}">
                <a16:creationId xmlns:a16="http://schemas.microsoft.com/office/drawing/2014/main" id="{8B252DB7-39E5-4E1E-90B6-926CD6971337}"/>
              </a:ext>
            </a:extLst>
          </p:cNvPr>
          <p:cNvSpPr txBox="1"/>
          <p:nvPr/>
        </p:nvSpPr>
        <p:spPr>
          <a:xfrm>
            <a:off x="5031474" y="5179326"/>
            <a:ext cx="4358185" cy="46166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rtl="0"/>
            <a:r>
              <a:rPr lang="en-US" sz="800" dirty="0">
                <a:solidFill>
                  <a:srgbClr val="444444"/>
                </a:solidFill>
                <a:latin typeface="Calibri"/>
                <a:ea typeface="Calibri"/>
                <a:cs typeface="Calibri"/>
              </a:rPr>
              <a:t>Citation: </a:t>
            </a:r>
            <a:r>
              <a:rPr lang="en-US" sz="800" dirty="0">
                <a:solidFill>
                  <a:srgbClr val="0000FF"/>
                </a:solidFill>
                <a:latin typeface="Calibri"/>
                <a:ea typeface="Calibri"/>
                <a:cs typeface="Calibri"/>
                <a:hlinkClick r:id="rId4"/>
              </a:rPr>
              <a:t>https://www.drugabuse.gov/related-topics/trends-statistics/infographics/dramatic-increases-in-maternal-opioid-use-neonatal-abstinence-syndrome</a:t>
            </a:r>
            <a:r>
              <a:rPr lang="en-US" sz="800" dirty="0">
                <a:solidFill>
                  <a:srgbClr val="444444"/>
                </a:solidFill>
                <a:latin typeface="Calibri"/>
                <a:ea typeface="Calibri"/>
                <a:cs typeface="Calibri"/>
              </a:rPr>
              <a:t>​</a:t>
            </a:r>
          </a:p>
          <a:p>
            <a:pPr rtl="0"/>
            <a:r>
              <a:rPr lang="en-US" sz="800" dirty="0">
                <a:solidFill>
                  <a:srgbClr val="444444"/>
                </a:solidFill>
                <a:latin typeface="Calibri"/>
                <a:ea typeface="Calibri"/>
                <a:cs typeface="Calibri"/>
              </a:rPr>
              <a:t> ​</a:t>
            </a:r>
            <a:endParaRPr lang="en-US" sz="800"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30799" y="60403"/>
            <a:ext cx="3957643" cy="5118923"/>
          </a:xfrm>
          <a:prstGeom prst="rect">
            <a:avLst/>
          </a:prstGeom>
        </p:spPr>
      </p:pic>
    </p:spTree>
    <p:extLst>
      <p:ext uri="{BB962C8B-B14F-4D97-AF65-F5344CB8AC3E}">
        <p14:creationId xmlns:p14="http://schemas.microsoft.com/office/powerpoint/2010/main" val="3581868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6D97D-543B-48BE-8A8C-7BC0526E4AA2}"/>
              </a:ext>
            </a:extLst>
          </p:cNvPr>
          <p:cNvSpPr>
            <a:spLocks noGrp="1"/>
          </p:cNvSpPr>
          <p:nvPr>
            <p:ph type="title"/>
          </p:nvPr>
        </p:nvSpPr>
        <p:spPr>
          <a:xfrm>
            <a:off x="2390632" y="274638"/>
            <a:ext cx="6296168" cy="1143000"/>
          </a:xfrm>
        </p:spPr>
        <p:txBody>
          <a:bodyPr/>
          <a:lstStyle/>
          <a:p>
            <a:r>
              <a:rPr lang="en-US" dirty="0">
                <a:ea typeface="ＭＳ Ｐゴシック"/>
              </a:rPr>
              <a:t>What Drugs Cause NAS?</a:t>
            </a:r>
            <a:endParaRPr lang="en-US" dirty="0"/>
          </a:p>
        </p:txBody>
      </p:sp>
      <p:sp>
        <p:nvSpPr>
          <p:cNvPr id="4" name="TextBox 3">
            <a:extLst>
              <a:ext uri="{FF2B5EF4-FFF2-40B4-BE49-F238E27FC236}">
                <a16:creationId xmlns:a16="http://schemas.microsoft.com/office/drawing/2014/main" id="{48983DBE-D218-47D5-AC74-6A6B06E1BB29}"/>
              </a:ext>
            </a:extLst>
          </p:cNvPr>
          <p:cNvSpPr txBox="1"/>
          <p:nvPr/>
        </p:nvSpPr>
        <p:spPr>
          <a:xfrm>
            <a:off x="2552132" y="1627621"/>
            <a:ext cx="6280243" cy="41549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400" dirty="0">
                <a:latin typeface="Arial"/>
                <a:ea typeface="ＭＳ Ｐゴシック"/>
                <a:cs typeface="Arial"/>
              </a:rPr>
              <a:t>Opioids prescriptions such as</a:t>
            </a:r>
          </a:p>
          <a:p>
            <a:pPr marL="800100" lvl="1" indent="-342900">
              <a:buFont typeface="Arial"/>
              <a:buChar char="•"/>
            </a:pPr>
            <a:r>
              <a:rPr lang="en-US" sz="2400" dirty="0">
                <a:latin typeface="Arial"/>
                <a:ea typeface="ＭＳ Ｐゴシック"/>
                <a:cs typeface="Arial"/>
              </a:rPr>
              <a:t>Codeine</a:t>
            </a:r>
          </a:p>
          <a:p>
            <a:pPr marL="800100" lvl="1" indent="-342900">
              <a:buFont typeface="Arial"/>
              <a:buChar char="•"/>
            </a:pPr>
            <a:r>
              <a:rPr lang="en-US" sz="2400" dirty="0">
                <a:latin typeface="Arial"/>
                <a:ea typeface="ＭＳ Ｐゴシック"/>
                <a:cs typeface="Arial"/>
              </a:rPr>
              <a:t>Hydrocodone</a:t>
            </a:r>
          </a:p>
          <a:p>
            <a:pPr marL="800100" lvl="1" indent="-342900">
              <a:buFont typeface="Arial"/>
              <a:buChar char="•"/>
            </a:pPr>
            <a:r>
              <a:rPr lang="en-US" sz="2400" dirty="0">
                <a:latin typeface="Arial"/>
                <a:ea typeface="ＭＳ Ｐゴシック"/>
                <a:cs typeface="Arial"/>
              </a:rPr>
              <a:t>Morphine</a:t>
            </a:r>
          </a:p>
          <a:p>
            <a:pPr marL="800100" lvl="1" indent="-342900">
              <a:buFont typeface="Arial"/>
              <a:buChar char="•"/>
            </a:pPr>
            <a:r>
              <a:rPr lang="en-US" sz="2400" dirty="0">
                <a:latin typeface="Arial"/>
                <a:ea typeface="ＭＳ Ｐゴシック"/>
                <a:cs typeface="Arial"/>
              </a:rPr>
              <a:t>Oxycodone</a:t>
            </a:r>
          </a:p>
          <a:p>
            <a:pPr marL="800100" lvl="1" indent="-342900">
              <a:buFont typeface="Arial"/>
              <a:buChar char="•"/>
            </a:pPr>
            <a:r>
              <a:rPr lang="en-US" sz="2400" dirty="0">
                <a:latin typeface="Arial"/>
                <a:ea typeface="ＭＳ Ｐゴシック"/>
                <a:cs typeface="Arial"/>
              </a:rPr>
              <a:t>Tramadol </a:t>
            </a:r>
          </a:p>
          <a:p>
            <a:pPr marL="342900" indent="-342900">
              <a:buFont typeface="Arial"/>
              <a:buChar char="•"/>
            </a:pPr>
            <a:r>
              <a:rPr lang="en-US" sz="2400" dirty="0">
                <a:latin typeface="Arial"/>
                <a:ea typeface="ＭＳ Ｐゴシック"/>
                <a:cs typeface="Arial"/>
              </a:rPr>
              <a:t>Heroin and methadone</a:t>
            </a:r>
          </a:p>
          <a:p>
            <a:pPr marL="342900" indent="-342900">
              <a:buFont typeface="Arial"/>
              <a:buChar char="•"/>
            </a:pPr>
            <a:r>
              <a:rPr lang="en-US" sz="2400" dirty="0">
                <a:latin typeface="Arial"/>
                <a:ea typeface="ＭＳ Ｐゴシック"/>
                <a:cs typeface="Arial"/>
              </a:rPr>
              <a:t>Amphetamines and barbiturates</a:t>
            </a:r>
          </a:p>
          <a:p>
            <a:pPr marL="342900" indent="-342900">
              <a:buFont typeface="Arial"/>
              <a:buChar char="•"/>
            </a:pPr>
            <a:r>
              <a:rPr lang="en-US" sz="2400" dirty="0">
                <a:latin typeface="Arial"/>
                <a:ea typeface="ＭＳ Ｐゴシック"/>
                <a:cs typeface="Arial"/>
              </a:rPr>
              <a:t>Antidepressants</a:t>
            </a:r>
          </a:p>
          <a:p>
            <a:pPr marL="342900" indent="-342900">
              <a:buFont typeface="Arial"/>
              <a:buChar char="•"/>
            </a:pPr>
            <a:r>
              <a:rPr lang="en-US" sz="2400" dirty="0">
                <a:latin typeface="Arial"/>
                <a:ea typeface="ＭＳ Ｐゴシック"/>
                <a:cs typeface="Arial"/>
              </a:rPr>
              <a:t>Benzodiazepines (sleeping pills)</a:t>
            </a:r>
          </a:p>
          <a:p>
            <a:pPr>
              <a:buChar char="•"/>
            </a:pPr>
            <a:endParaRPr lang="en-US" sz="2400" dirty="0">
              <a:latin typeface="Arial"/>
              <a:ea typeface="ＭＳ Ｐゴシック"/>
              <a:cs typeface="Arial"/>
            </a:endParaRPr>
          </a:p>
        </p:txBody>
      </p:sp>
    </p:spTree>
    <p:extLst>
      <p:ext uri="{BB962C8B-B14F-4D97-AF65-F5344CB8AC3E}">
        <p14:creationId xmlns:p14="http://schemas.microsoft.com/office/powerpoint/2010/main" val="32183457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8204200" cy="1143000"/>
          </a:xfrm>
        </p:spPr>
        <p:txBody>
          <a:bodyPr/>
          <a:lstStyle/>
          <a:p>
            <a:r>
              <a:rPr lang="en-US" dirty="0">
                <a:ea typeface="ＭＳ Ｐゴシック"/>
              </a:rPr>
              <a:t>Missouri Increase in NAS</a:t>
            </a:r>
            <a:endParaRPr lang="en-US" dirty="0"/>
          </a:p>
        </p:txBody>
      </p:sp>
      <p:pic>
        <p:nvPicPr>
          <p:cNvPr id="4" name="Picture 4">
            <a:extLst>
              <a:ext uri="{FF2B5EF4-FFF2-40B4-BE49-F238E27FC236}">
                <a16:creationId xmlns:a16="http://schemas.microsoft.com/office/drawing/2014/main" id="{EB447813-2A39-46B8-B2F9-403C4F2CE9D4}"/>
              </a:ext>
            </a:extLst>
          </p:cNvPr>
          <p:cNvPicPr>
            <a:picLocks noGrp="1" noChangeAspect="1"/>
          </p:cNvPicPr>
          <p:nvPr>
            <p:ph idx="1"/>
          </p:nvPr>
        </p:nvPicPr>
        <p:blipFill>
          <a:blip r:embed="rId4"/>
          <a:stretch>
            <a:fillRect/>
          </a:stretch>
        </p:blipFill>
        <p:spPr>
          <a:xfrm>
            <a:off x="95005" y="1713243"/>
            <a:ext cx="3364872" cy="3149136"/>
          </a:xfrm>
          <a:prstGeom prst="rect">
            <a:avLst/>
          </a:prstGeom>
        </p:spPr>
      </p:pic>
      <p:sp>
        <p:nvSpPr>
          <p:cNvPr id="3" name="TextBox 2">
            <a:extLst>
              <a:ext uri="{FF2B5EF4-FFF2-40B4-BE49-F238E27FC236}">
                <a16:creationId xmlns:a16="http://schemas.microsoft.com/office/drawing/2014/main" id="{11401751-0F1C-4B7D-8BD8-8788B3B60629}"/>
              </a:ext>
            </a:extLst>
          </p:cNvPr>
          <p:cNvSpPr txBox="1"/>
          <p:nvPr/>
        </p:nvSpPr>
        <p:spPr>
          <a:xfrm>
            <a:off x="175146" y="4860878"/>
            <a:ext cx="3198125"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dirty="0">
                <a:latin typeface="Arial"/>
                <a:ea typeface="ＭＳ Ｐゴシック"/>
                <a:cs typeface="Segoe UI"/>
              </a:rPr>
              <a:t> </a:t>
            </a:r>
            <a:r>
              <a:rPr lang="en-US" sz="800" b="1" dirty="0">
                <a:latin typeface="Arial"/>
                <a:ea typeface="ＭＳ Ｐゴシック"/>
                <a:cs typeface="Segoe UI"/>
              </a:rPr>
              <a:t>Citation:  </a:t>
            </a:r>
            <a:r>
              <a:rPr lang="en-US" sz="800" dirty="0">
                <a:latin typeface="Arial"/>
                <a:ea typeface="ＭＳ Ｐゴシック"/>
                <a:cs typeface="Segoe UI"/>
              </a:rPr>
              <a:t>Missouri Department of Health &amp; Senior Services 2019​</a:t>
            </a:r>
          </a:p>
          <a:p>
            <a:r>
              <a:rPr lang="en-US" sz="800" dirty="0">
                <a:latin typeface="Arial"/>
                <a:ea typeface="ＭＳ Ｐゴシック"/>
                <a:cs typeface="Segoe UI"/>
              </a:rPr>
              <a:t>​</a:t>
            </a:r>
          </a:p>
        </p:txBody>
      </p:sp>
      <p:sp>
        <p:nvSpPr>
          <p:cNvPr id="5" name="TextBox 4">
            <a:extLst>
              <a:ext uri="{FF2B5EF4-FFF2-40B4-BE49-F238E27FC236}">
                <a16:creationId xmlns:a16="http://schemas.microsoft.com/office/drawing/2014/main" id="{A90ED27E-C51B-472E-92A4-0B07A81A35DD}"/>
              </a:ext>
            </a:extLst>
          </p:cNvPr>
          <p:cNvSpPr txBox="1"/>
          <p:nvPr/>
        </p:nvSpPr>
        <p:spPr>
          <a:xfrm>
            <a:off x="3507475" y="4735773"/>
            <a:ext cx="5722961"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dirty="0">
                <a:latin typeface="Arial"/>
                <a:ea typeface="ＭＳ Ｐゴシック"/>
              </a:rPr>
              <a:t>Citation: Hospital Industry Data Institute. *NAS births in 2016 identified with ICD-10 CM codes P961 and P962. NAS births in 2006-2015 identified with ICD-9 CM code 7795.</a:t>
            </a:r>
          </a:p>
        </p:txBody>
      </p:sp>
      <p:pic>
        <p:nvPicPr>
          <p:cNvPr id="8" name="Picture 7"/>
          <p:cNvPicPr>
            <a:picLocks noChangeAspect="1"/>
          </p:cNvPicPr>
          <p:nvPr/>
        </p:nvPicPr>
        <p:blipFill>
          <a:blip r:embed="rId5"/>
          <a:stretch>
            <a:fillRect/>
          </a:stretch>
        </p:blipFill>
        <p:spPr>
          <a:xfrm>
            <a:off x="3507475" y="1713243"/>
            <a:ext cx="5572836" cy="3020920"/>
          </a:xfrm>
          <a:prstGeom prst="rect">
            <a:avLst/>
          </a:prstGeom>
        </p:spPr>
      </p:pic>
    </p:spTree>
    <p:extLst>
      <p:ext uri="{BB962C8B-B14F-4D97-AF65-F5344CB8AC3E}">
        <p14:creationId xmlns:p14="http://schemas.microsoft.com/office/powerpoint/2010/main" val="2815782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9189" y="387682"/>
            <a:ext cx="6257611" cy="1143000"/>
          </a:xfrm>
        </p:spPr>
        <p:txBody>
          <a:bodyPr/>
          <a:lstStyle/>
          <a:p>
            <a:r>
              <a:rPr lang="en-US" sz="3600" dirty="0">
                <a:ea typeface="ＭＳ Ｐゴシック"/>
                <a:cs typeface="Calibri"/>
              </a:rPr>
              <a:t>Lincoln County Increase in NAS</a:t>
            </a:r>
          </a:p>
          <a:p>
            <a:endParaRPr lang="en-US" sz="3600" dirty="0"/>
          </a:p>
        </p:txBody>
      </p:sp>
      <p:graphicFrame>
        <p:nvGraphicFramePr>
          <p:cNvPr id="4" name="Chart 3">
            <a:extLst>
              <a:ext uri="{FF2B5EF4-FFF2-40B4-BE49-F238E27FC236}">
                <a16:creationId xmlns:a16="http://schemas.microsoft.com/office/drawing/2014/main" id="{9FFAA31E-4792-4DB9-97AD-030A28E38B70}"/>
              </a:ext>
            </a:extLst>
          </p:cNvPr>
          <p:cNvGraphicFramePr>
            <a:graphicFrameLocks/>
          </p:cNvGraphicFramePr>
          <p:nvPr>
            <p:extLst>
              <p:ext uri="{D42A27DB-BD31-4B8C-83A1-F6EECF244321}">
                <p14:modId xmlns:p14="http://schemas.microsoft.com/office/powerpoint/2010/main" val="2574389225"/>
              </p:ext>
            </p:extLst>
          </p:nvPr>
        </p:nvGraphicFramePr>
        <p:xfrm>
          <a:off x="2435342" y="1020822"/>
          <a:ext cx="6392854" cy="5680874"/>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2C73F64A-2F7E-4B8F-B6E0-49610E0C1DC8}"/>
              </a:ext>
            </a:extLst>
          </p:cNvPr>
          <p:cNvSpPr txBox="1"/>
          <p:nvPr/>
        </p:nvSpPr>
        <p:spPr>
          <a:xfrm>
            <a:off x="5713862" y="6691951"/>
            <a:ext cx="5586483"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dirty="0">
                <a:latin typeface="Arial"/>
                <a:ea typeface="ＭＳ Ｐゴシック"/>
              </a:rPr>
              <a:t> </a:t>
            </a:r>
            <a:r>
              <a:rPr lang="en-US" sz="800" b="1" dirty="0">
                <a:latin typeface="Arial"/>
                <a:ea typeface="ＭＳ Ｐゴシック"/>
                <a:cs typeface="Arial"/>
              </a:rPr>
              <a:t>Citation:  </a:t>
            </a:r>
            <a:r>
              <a:rPr lang="en-US" sz="800" dirty="0">
                <a:latin typeface="Arial"/>
                <a:ea typeface="ＭＳ Ｐゴシック"/>
                <a:cs typeface="Arial"/>
              </a:rPr>
              <a:t>Missouri Department of Health &amp; Senior Services 2019</a:t>
            </a:r>
          </a:p>
          <a:p>
            <a:pPr algn="l"/>
            <a:endParaRPr lang="en-US" sz="800" dirty="0">
              <a:latin typeface="Arial"/>
              <a:ea typeface="ＭＳ Ｐゴシック"/>
            </a:endParaRPr>
          </a:p>
        </p:txBody>
      </p:sp>
    </p:spTree>
    <p:extLst>
      <p:ext uri="{BB962C8B-B14F-4D97-AF65-F5344CB8AC3E}">
        <p14:creationId xmlns:p14="http://schemas.microsoft.com/office/powerpoint/2010/main" val="4122578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8132" y="22576"/>
            <a:ext cx="7699023" cy="5479866"/>
          </a:xfrm>
          <a:prstGeom prst="rect">
            <a:avLst/>
          </a:prstGeom>
        </p:spPr>
      </p:pic>
    </p:spTree>
    <p:extLst>
      <p:ext uri="{BB962C8B-B14F-4D97-AF65-F5344CB8AC3E}">
        <p14:creationId xmlns:p14="http://schemas.microsoft.com/office/powerpoint/2010/main" val="2738751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58280" y="274638"/>
            <a:ext cx="6885720" cy="1143000"/>
          </a:xfrm>
        </p:spPr>
        <p:txBody>
          <a:bodyPr/>
          <a:lstStyle/>
          <a:p>
            <a:r>
              <a:rPr lang="en-US" dirty="0">
                <a:ea typeface="ＭＳ Ｐゴシック"/>
              </a:rPr>
              <a:t>MOMS Toolkit </a:t>
            </a:r>
            <a:endParaRPr lang="en-US" dirty="0"/>
          </a:p>
        </p:txBody>
      </p:sp>
      <p:pic>
        <p:nvPicPr>
          <p:cNvPr id="12" name="Picture 12" descr="A screenshot of a cell phone&#10;&#10;Description generated with very high confidence">
            <a:extLst>
              <a:ext uri="{FF2B5EF4-FFF2-40B4-BE49-F238E27FC236}">
                <a16:creationId xmlns:a16="http://schemas.microsoft.com/office/drawing/2014/main" id="{7A00A47D-7A02-4521-928D-58302DF23204}"/>
              </a:ext>
            </a:extLst>
          </p:cNvPr>
          <p:cNvPicPr>
            <a:picLocks noGrp="1" noChangeAspect="1"/>
          </p:cNvPicPr>
          <p:nvPr>
            <p:ph idx="1"/>
          </p:nvPr>
        </p:nvPicPr>
        <p:blipFill>
          <a:blip r:embed="rId3"/>
          <a:stretch>
            <a:fillRect/>
          </a:stretch>
        </p:blipFill>
        <p:spPr>
          <a:xfrm>
            <a:off x="3672924" y="1249327"/>
            <a:ext cx="4045813" cy="5232005"/>
          </a:xfrm>
          <a:prstGeom prst="rect">
            <a:avLst/>
          </a:prstGeom>
        </p:spPr>
      </p:pic>
    </p:spTree>
    <p:extLst>
      <p:ext uri="{BB962C8B-B14F-4D97-AF65-F5344CB8AC3E}">
        <p14:creationId xmlns:p14="http://schemas.microsoft.com/office/powerpoint/2010/main" val="21148395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6742" y="104517"/>
            <a:ext cx="6191956" cy="1143000"/>
          </a:xfrm>
        </p:spPr>
        <p:txBody>
          <a:bodyPr/>
          <a:lstStyle/>
          <a:p>
            <a:r>
              <a:rPr lang="en-US" dirty="0">
                <a:ea typeface="ＭＳ Ｐゴシック"/>
              </a:rPr>
              <a:t>Project Design </a:t>
            </a:r>
            <a:endParaRPr lang="en-US" dirty="0"/>
          </a:p>
        </p:txBody>
      </p:sp>
      <p:pic>
        <p:nvPicPr>
          <p:cNvPr id="4" name="Picture 4" descr="A picture containing text, vector graphics&#10;&#10;Description generated with high confidence">
            <a:extLst>
              <a:ext uri="{FF2B5EF4-FFF2-40B4-BE49-F238E27FC236}">
                <a16:creationId xmlns:a16="http://schemas.microsoft.com/office/drawing/2014/main" id="{01E1BDC7-1492-4617-B728-AB65C879BC29}"/>
              </a:ext>
            </a:extLst>
          </p:cNvPr>
          <p:cNvPicPr>
            <a:picLocks noGrp="1" noChangeAspect="1"/>
          </p:cNvPicPr>
          <p:nvPr>
            <p:ph idx="1"/>
          </p:nvPr>
        </p:nvPicPr>
        <p:blipFill>
          <a:blip r:embed="rId3"/>
          <a:stretch>
            <a:fillRect/>
          </a:stretch>
        </p:blipFill>
        <p:spPr>
          <a:xfrm>
            <a:off x="3410899" y="1185530"/>
            <a:ext cx="4349503" cy="4349503"/>
          </a:xfrm>
          <a:prstGeom prst="rect">
            <a:avLst/>
          </a:prstGeom>
        </p:spPr>
      </p:pic>
      <p:sp>
        <p:nvSpPr>
          <p:cNvPr id="3" name="TextBox 2">
            <a:extLst>
              <a:ext uri="{FF2B5EF4-FFF2-40B4-BE49-F238E27FC236}">
                <a16:creationId xmlns:a16="http://schemas.microsoft.com/office/drawing/2014/main" id="{9AC29538-4EFD-46DE-AE32-B7B9484747C6}"/>
              </a:ext>
            </a:extLst>
          </p:cNvPr>
          <p:cNvSpPr txBox="1"/>
          <p:nvPr/>
        </p:nvSpPr>
        <p:spPr>
          <a:xfrm>
            <a:off x="2679405" y="5709684"/>
            <a:ext cx="6071190" cy="95410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har char="•"/>
            </a:pPr>
            <a:r>
              <a:rPr lang="en-US" sz="2800" dirty="0">
                <a:latin typeface="Calibri"/>
                <a:ea typeface="ＭＳ Ｐゴシック"/>
                <a:cs typeface="Arial"/>
              </a:rPr>
              <a:t>Materials are bright &amp; appealing​</a:t>
            </a:r>
          </a:p>
          <a:p>
            <a:pPr lvl="1">
              <a:buChar char="•"/>
            </a:pPr>
            <a:r>
              <a:rPr lang="en-US" sz="2800" dirty="0">
                <a:latin typeface="Calibri"/>
                <a:ea typeface="ＭＳ Ｐゴシック"/>
                <a:cs typeface="Arial"/>
              </a:rPr>
              <a:t>90's themed​</a:t>
            </a:r>
          </a:p>
        </p:txBody>
      </p:sp>
      <p:sp>
        <p:nvSpPr>
          <p:cNvPr id="5" name="TextBox 4">
            <a:extLst>
              <a:ext uri="{FF2B5EF4-FFF2-40B4-BE49-F238E27FC236}">
                <a16:creationId xmlns:a16="http://schemas.microsoft.com/office/drawing/2014/main" id="{79CA0A65-0AEB-47DF-BC59-8ADE201D002A}"/>
              </a:ext>
            </a:extLst>
          </p:cNvPr>
          <p:cNvSpPr txBox="1"/>
          <p:nvPr/>
        </p:nvSpPr>
        <p:spPr>
          <a:xfrm>
            <a:off x="3290092" y="4262145"/>
            <a:ext cx="4665256" cy="46166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latin typeface="Calibri"/>
                <a:ea typeface="ＭＳ Ｐゴシック"/>
              </a:rPr>
              <a:t>Movement on Medication Safety</a:t>
            </a:r>
            <a:endParaRPr lang="en-US" sz="2400" b="1" dirty="0">
              <a:latin typeface="Calibri"/>
            </a:endParaRPr>
          </a:p>
        </p:txBody>
      </p:sp>
    </p:spTree>
    <p:extLst>
      <p:ext uri="{BB962C8B-B14F-4D97-AF65-F5344CB8AC3E}">
        <p14:creationId xmlns:p14="http://schemas.microsoft.com/office/powerpoint/2010/main" val="7457387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1507" y="274638"/>
            <a:ext cx="6295293" cy="1143000"/>
          </a:xfrm>
        </p:spPr>
        <p:txBody>
          <a:bodyPr/>
          <a:lstStyle/>
          <a:p>
            <a:r>
              <a:rPr lang="en-US" dirty="0">
                <a:ea typeface="ＭＳ Ｐゴシック"/>
              </a:rPr>
              <a:t>Project Design</a:t>
            </a:r>
          </a:p>
        </p:txBody>
      </p:sp>
      <p:sp>
        <p:nvSpPr>
          <p:cNvPr id="5" name="Content Placeholder 4">
            <a:extLst>
              <a:ext uri="{FF2B5EF4-FFF2-40B4-BE49-F238E27FC236}">
                <a16:creationId xmlns:a16="http://schemas.microsoft.com/office/drawing/2014/main" id="{A50B17B7-93EC-4B75-9638-CE3BD15BB9F1}"/>
              </a:ext>
            </a:extLst>
          </p:cNvPr>
          <p:cNvSpPr>
            <a:spLocks noGrp="1"/>
          </p:cNvSpPr>
          <p:nvPr>
            <p:ph idx="1"/>
          </p:nvPr>
        </p:nvSpPr>
        <p:spPr>
          <a:xfrm>
            <a:off x="2806995" y="1600200"/>
            <a:ext cx="5879805" cy="4525963"/>
          </a:xfrm>
        </p:spPr>
        <p:txBody>
          <a:bodyPr/>
          <a:lstStyle/>
          <a:p>
            <a:r>
              <a:rPr lang="en-US" dirty="0">
                <a:ea typeface="ＭＳ Ｐゴシック"/>
              </a:rPr>
              <a:t>Easy to use for clinical and community members</a:t>
            </a:r>
          </a:p>
          <a:p>
            <a:pPr lvl="1"/>
            <a:r>
              <a:rPr lang="en-US" dirty="0">
                <a:ea typeface="ＭＳ Ｐゴシック"/>
              </a:rPr>
              <a:t>One-stop resource guide</a:t>
            </a:r>
            <a:endParaRPr lang="en-US" dirty="0">
              <a:ea typeface="ＭＳ Ｐゴシック"/>
              <a:cs typeface="Calibri"/>
            </a:endParaRPr>
          </a:p>
          <a:p>
            <a:pPr lvl="1"/>
            <a:r>
              <a:rPr lang="en-US" dirty="0">
                <a:ea typeface="ＭＳ Ｐゴシック"/>
              </a:rPr>
              <a:t>Split into 3 sections</a:t>
            </a:r>
            <a:endParaRPr lang="en-US" dirty="0"/>
          </a:p>
          <a:p>
            <a:pPr lvl="1"/>
            <a:endParaRPr lang="en-US" dirty="0">
              <a:ea typeface="ＭＳ Ｐゴシック"/>
              <a:cs typeface="Calibri"/>
            </a:endParaRPr>
          </a:p>
        </p:txBody>
      </p:sp>
      <p:pic>
        <p:nvPicPr>
          <p:cNvPr id="3" name="Picture 3">
            <a:extLst>
              <a:ext uri="{FF2B5EF4-FFF2-40B4-BE49-F238E27FC236}">
                <a16:creationId xmlns:a16="http://schemas.microsoft.com/office/drawing/2014/main" id="{EE9598C8-681E-4885-9E8C-50C910B99FCA}"/>
              </a:ext>
            </a:extLst>
          </p:cNvPr>
          <p:cNvPicPr>
            <a:picLocks noChangeAspect="1"/>
          </p:cNvPicPr>
          <p:nvPr/>
        </p:nvPicPr>
        <p:blipFill>
          <a:blip r:embed="rId3"/>
          <a:stretch>
            <a:fillRect/>
          </a:stretch>
        </p:blipFill>
        <p:spPr>
          <a:xfrm>
            <a:off x="7994902" y="5067867"/>
            <a:ext cx="1149429" cy="1806055"/>
          </a:xfrm>
          <a:prstGeom prst="rect">
            <a:avLst/>
          </a:prstGeom>
        </p:spPr>
      </p:pic>
      <p:sp>
        <p:nvSpPr>
          <p:cNvPr id="4" name="Rectangle 3">
            <a:extLst>
              <a:ext uri="{FF2B5EF4-FFF2-40B4-BE49-F238E27FC236}">
                <a16:creationId xmlns:a16="http://schemas.microsoft.com/office/drawing/2014/main" id="{69D16C18-D5C8-4076-9E9C-94CE0CC8CEAD}"/>
              </a:ext>
            </a:extLst>
          </p:cNvPr>
          <p:cNvSpPr/>
          <p:nvPr/>
        </p:nvSpPr>
        <p:spPr>
          <a:xfrm>
            <a:off x="2204112" y="5945831"/>
            <a:ext cx="5793472" cy="891654"/>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43549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4433711" cy="1143000"/>
          </a:xfrm>
        </p:spPr>
        <p:txBody>
          <a:bodyPr/>
          <a:lstStyle/>
          <a:p>
            <a:r>
              <a:rPr lang="en-US" dirty="0">
                <a:ea typeface="ＭＳ Ｐゴシック"/>
              </a:rPr>
              <a:t>Project Design</a:t>
            </a:r>
            <a:endParaRPr lang="en-US" dirty="0"/>
          </a:p>
        </p:txBody>
      </p:sp>
      <p:sp>
        <p:nvSpPr>
          <p:cNvPr id="3" name="Content Placeholder 2"/>
          <p:cNvSpPr>
            <a:spLocks noGrp="1"/>
          </p:cNvSpPr>
          <p:nvPr>
            <p:ph idx="1"/>
          </p:nvPr>
        </p:nvSpPr>
        <p:spPr>
          <a:xfrm>
            <a:off x="293511" y="1600200"/>
            <a:ext cx="4492977" cy="3488267"/>
          </a:xfrm>
        </p:spPr>
        <p:txBody>
          <a:bodyPr/>
          <a:lstStyle/>
          <a:p>
            <a:r>
              <a:rPr lang="en-US" dirty="0">
                <a:ea typeface="ＭＳ Ｐゴシック"/>
                <a:cs typeface="Calibri"/>
              </a:rPr>
              <a:t>Digital as well as print format</a:t>
            </a:r>
          </a:p>
          <a:p>
            <a:pPr lvl="1"/>
            <a:r>
              <a:rPr lang="en-US" dirty="0">
                <a:ea typeface="ＭＳ Ｐゴシック"/>
                <a:cs typeface="Calibri"/>
              </a:rPr>
              <a:t>Resource locations included</a:t>
            </a:r>
            <a:endParaRPr lang="en-US" dirty="0">
              <a:cs typeface="Calibri"/>
            </a:endParaRPr>
          </a:p>
          <a:p>
            <a:pPr lvl="1"/>
            <a:r>
              <a:rPr lang="en-US" dirty="0">
                <a:ea typeface="ＭＳ Ｐゴシック"/>
                <a:cs typeface="Calibri"/>
              </a:rPr>
              <a:t>Clickable links</a:t>
            </a:r>
          </a:p>
          <a:p>
            <a:pPr marL="457200" lvl="1" indent="0">
              <a:buNone/>
            </a:pPr>
            <a:endParaRPr lang="en-US" dirty="0">
              <a:cs typeface="Calibri"/>
            </a:endParaRPr>
          </a:p>
          <a:p>
            <a:endParaRPr lang="en-US" dirty="0"/>
          </a:p>
        </p:txBody>
      </p:sp>
      <p:pic>
        <p:nvPicPr>
          <p:cNvPr id="4" name="Picture 4" descr="A screenshot of a social media post&#10;&#10;Description generated with very high confidence">
            <a:extLst>
              <a:ext uri="{FF2B5EF4-FFF2-40B4-BE49-F238E27FC236}">
                <a16:creationId xmlns:a16="http://schemas.microsoft.com/office/drawing/2014/main" id="{88B3022E-43A8-4A8C-94B6-9C6AEAB41F4E}"/>
              </a:ext>
            </a:extLst>
          </p:cNvPr>
          <p:cNvPicPr>
            <a:picLocks noChangeAspect="1"/>
          </p:cNvPicPr>
          <p:nvPr/>
        </p:nvPicPr>
        <p:blipFill>
          <a:blip r:embed="rId4"/>
          <a:stretch>
            <a:fillRect/>
          </a:stretch>
        </p:blipFill>
        <p:spPr>
          <a:xfrm>
            <a:off x="4965405" y="176063"/>
            <a:ext cx="4051004" cy="5240600"/>
          </a:xfrm>
          <a:prstGeom prst="rect">
            <a:avLst/>
          </a:prstGeom>
        </p:spPr>
      </p:pic>
    </p:spTree>
    <p:extLst>
      <p:ext uri="{BB962C8B-B14F-4D97-AF65-F5344CB8AC3E}">
        <p14:creationId xmlns:p14="http://schemas.microsoft.com/office/powerpoint/2010/main" val="5293396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33400" y="3879773"/>
            <a:ext cx="8153400" cy="1143000"/>
          </a:xfrm>
        </p:spPr>
        <p:txBody>
          <a:bodyPr/>
          <a:lstStyle/>
          <a:p>
            <a:r>
              <a:rPr lang="en-US" sz="3200" b="1" dirty="0">
                <a:ea typeface="ＭＳ Ｐゴシック"/>
              </a:rPr>
              <a:t>Medical Reserve Corps Movement on Medication Safety, Opioid Rapid Response Team Collaborative Project </a:t>
            </a:r>
            <a:endParaRPr lang="en-US" sz="3200" b="1" dirty="0"/>
          </a:p>
        </p:txBody>
      </p:sp>
      <p:sp>
        <p:nvSpPr>
          <p:cNvPr id="3" name="Content Placeholder 2"/>
          <p:cNvSpPr>
            <a:spLocks noGrp="1"/>
          </p:cNvSpPr>
          <p:nvPr>
            <p:ph idx="1"/>
          </p:nvPr>
        </p:nvSpPr>
        <p:spPr>
          <a:xfrm>
            <a:off x="533400" y="5213222"/>
            <a:ext cx="8153400" cy="1032934"/>
          </a:xfrm>
        </p:spPr>
        <p:txBody>
          <a:bodyPr/>
          <a:lstStyle/>
          <a:p>
            <a:pPr marL="0" indent="0" algn="ctr">
              <a:buNone/>
            </a:pPr>
            <a:r>
              <a:rPr lang="en-US" sz="2400" dirty="0">
                <a:ea typeface="ＭＳ Ｐゴシック"/>
              </a:rPr>
              <a:t>Missouri Region C North MRC &amp; </a:t>
            </a:r>
            <a:endParaRPr lang="en-US" sz="2400" dirty="0"/>
          </a:p>
          <a:p>
            <a:pPr marL="0" indent="0" algn="ctr">
              <a:buNone/>
            </a:pPr>
            <a:r>
              <a:rPr lang="en-US" sz="2400" dirty="0">
                <a:ea typeface="ＭＳ Ｐゴシック"/>
              </a:rPr>
              <a:t>Lincoln County Health Department </a:t>
            </a:r>
            <a:endParaRPr lang="en-US"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11" y="6254190"/>
            <a:ext cx="3358444" cy="603810"/>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68444" y="5570582"/>
            <a:ext cx="1975556" cy="1287418"/>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4248889" cy="1143000"/>
          </a:xfrm>
        </p:spPr>
        <p:txBody>
          <a:bodyPr/>
          <a:lstStyle/>
          <a:p>
            <a:r>
              <a:rPr lang="en-US" dirty="0">
                <a:ea typeface="ＭＳ Ｐゴシック"/>
              </a:rPr>
              <a:t>Volunteer Recruitment</a:t>
            </a:r>
            <a:endParaRPr lang="en-US" dirty="0"/>
          </a:p>
        </p:txBody>
      </p:sp>
      <p:pic>
        <p:nvPicPr>
          <p:cNvPr id="4" name="Picture 4" descr="A screenshot of a cell phone&#10;&#10;Description generated with high confidence">
            <a:extLst>
              <a:ext uri="{FF2B5EF4-FFF2-40B4-BE49-F238E27FC236}">
                <a16:creationId xmlns:a16="http://schemas.microsoft.com/office/drawing/2014/main" id="{E23BE60B-E264-42F9-8C5C-76DE7FD0B43B}"/>
              </a:ext>
            </a:extLst>
          </p:cNvPr>
          <p:cNvPicPr>
            <a:picLocks noGrp="1" noChangeAspect="1"/>
          </p:cNvPicPr>
          <p:nvPr>
            <p:ph idx="1"/>
          </p:nvPr>
        </p:nvPicPr>
        <p:blipFill>
          <a:blip r:embed="rId4"/>
          <a:stretch>
            <a:fillRect/>
          </a:stretch>
        </p:blipFill>
        <p:spPr>
          <a:xfrm>
            <a:off x="5168651" y="69112"/>
            <a:ext cx="3861297" cy="5380861"/>
          </a:xfrm>
          <a:prstGeom prst="rect">
            <a:avLst/>
          </a:prstGeom>
        </p:spPr>
      </p:pic>
      <p:sp>
        <p:nvSpPr>
          <p:cNvPr id="3" name="TextBox 2">
            <a:extLst>
              <a:ext uri="{FF2B5EF4-FFF2-40B4-BE49-F238E27FC236}">
                <a16:creationId xmlns:a16="http://schemas.microsoft.com/office/drawing/2014/main" id="{17EE4C92-7AF4-47AE-82A8-C7535F0FFF12}"/>
              </a:ext>
            </a:extLst>
          </p:cNvPr>
          <p:cNvSpPr txBox="1"/>
          <p:nvPr/>
        </p:nvSpPr>
        <p:spPr>
          <a:xfrm>
            <a:off x="432547" y="1754841"/>
            <a:ext cx="5253317"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endParaRPr lang="en-US" dirty="0"/>
          </a:p>
        </p:txBody>
      </p:sp>
      <p:sp>
        <p:nvSpPr>
          <p:cNvPr id="5" name="TextBox 4">
            <a:extLst>
              <a:ext uri="{FF2B5EF4-FFF2-40B4-BE49-F238E27FC236}">
                <a16:creationId xmlns:a16="http://schemas.microsoft.com/office/drawing/2014/main" id="{90EC04EA-8000-4913-9DA7-6DC45D795727}"/>
              </a:ext>
            </a:extLst>
          </p:cNvPr>
          <p:cNvSpPr txBox="1"/>
          <p:nvPr/>
        </p:nvSpPr>
        <p:spPr>
          <a:xfrm>
            <a:off x="391235" y="1710519"/>
            <a:ext cx="4278572" cy="341632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400" dirty="0">
                <a:latin typeface="Arial"/>
                <a:ea typeface="ＭＳ Ｐゴシック"/>
                <a:cs typeface="Arial"/>
              </a:rPr>
              <a:t>Social Media</a:t>
            </a:r>
            <a:endParaRPr lang="en-US" dirty="0"/>
          </a:p>
          <a:p>
            <a:pPr marL="285750" indent="-285750">
              <a:buFont typeface="Arial"/>
              <a:buChar char="•"/>
            </a:pPr>
            <a:r>
              <a:rPr lang="en-US" sz="2400" dirty="0">
                <a:latin typeface="Arial"/>
                <a:ea typeface="ＭＳ Ｐゴシック"/>
              </a:rPr>
              <a:t>Other volunteer response agencies</a:t>
            </a:r>
            <a:endParaRPr lang="en-US" dirty="0"/>
          </a:p>
          <a:p>
            <a:pPr marL="285750" indent="-285750">
              <a:buFont typeface="Arial"/>
              <a:buChar char="•"/>
            </a:pPr>
            <a:r>
              <a:rPr lang="en-US" sz="2400" dirty="0">
                <a:latin typeface="Arial"/>
                <a:ea typeface="ＭＳ Ｐゴシック"/>
              </a:rPr>
              <a:t>Faith based organizations</a:t>
            </a:r>
          </a:p>
          <a:p>
            <a:pPr marL="285750" indent="-285750">
              <a:buFont typeface="Arial"/>
              <a:buChar char="•"/>
            </a:pPr>
            <a:r>
              <a:rPr lang="en-US" sz="2400" dirty="0">
                <a:latin typeface="Arial"/>
                <a:ea typeface="ＭＳ Ｐゴシック"/>
              </a:rPr>
              <a:t>Social clubs</a:t>
            </a:r>
          </a:p>
          <a:p>
            <a:pPr marL="285750" indent="-285750">
              <a:buFont typeface="Arial"/>
              <a:buChar char="•"/>
            </a:pPr>
            <a:r>
              <a:rPr lang="en-US" sz="2400" dirty="0">
                <a:latin typeface="Arial"/>
                <a:ea typeface="ＭＳ Ｐゴシック"/>
              </a:rPr>
              <a:t>Local employers</a:t>
            </a:r>
          </a:p>
          <a:p>
            <a:pPr marL="285750" indent="-285750">
              <a:buFont typeface="Arial"/>
              <a:buChar char="•"/>
            </a:pPr>
            <a:r>
              <a:rPr lang="en-US" sz="2400" dirty="0">
                <a:latin typeface="Arial"/>
                <a:ea typeface="ＭＳ Ｐゴシック"/>
              </a:rPr>
              <a:t>Print Media</a:t>
            </a:r>
          </a:p>
          <a:p>
            <a:pPr marL="285750" indent="-285750">
              <a:buFont typeface="Arial"/>
              <a:buChar char="•"/>
            </a:pPr>
            <a:r>
              <a:rPr lang="en-US" sz="2400" dirty="0">
                <a:latin typeface="Arial"/>
                <a:ea typeface="ＭＳ Ｐゴシック"/>
              </a:rPr>
              <a:t>Open Houses</a:t>
            </a:r>
          </a:p>
          <a:p>
            <a:pPr marL="285750" indent="-285750">
              <a:buFont typeface="Arial"/>
              <a:buChar char="•"/>
            </a:pPr>
            <a:r>
              <a:rPr lang="en-US" sz="2400" dirty="0">
                <a:latin typeface="Arial"/>
                <a:ea typeface="ＭＳ Ｐゴシック"/>
              </a:rPr>
              <a:t>Trainings</a:t>
            </a:r>
          </a:p>
        </p:txBody>
      </p:sp>
    </p:spTree>
    <p:extLst>
      <p:ext uri="{BB962C8B-B14F-4D97-AF65-F5344CB8AC3E}">
        <p14:creationId xmlns:p14="http://schemas.microsoft.com/office/powerpoint/2010/main" val="15329637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4F5BB-783D-4057-803D-E3BF3AA224E5}"/>
              </a:ext>
            </a:extLst>
          </p:cNvPr>
          <p:cNvSpPr>
            <a:spLocks noGrp="1"/>
          </p:cNvSpPr>
          <p:nvPr>
            <p:ph type="title"/>
          </p:nvPr>
        </p:nvSpPr>
        <p:spPr>
          <a:xfrm>
            <a:off x="2686334" y="274638"/>
            <a:ext cx="6000466" cy="1143000"/>
          </a:xfrm>
        </p:spPr>
        <p:txBody>
          <a:bodyPr/>
          <a:lstStyle/>
          <a:p>
            <a:r>
              <a:rPr lang="en-US" dirty="0">
                <a:ea typeface="ＭＳ Ｐゴシック"/>
              </a:rPr>
              <a:t>Volunteer Training</a:t>
            </a:r>
            <a:endParaRPr lang="en-US" dirty="0"/>
          </a:p>
        </p:txBody>
      </p:sp>
      <p:sp>
        <p:nvSpPr>
          <p:cNvPr id="3" name="Content Placeholder 2">
            <a:extLst>
              <a:ext uri="{FF2B5EF4-FFF2-40B4-BE49-F238E27FC236}">
                <a16:creationId xmlns:a16="http://schemas.microsoft.com/office/drawing/2014/main" id="{FAB74035-4AB8-4B9F-A299-8AFAE8AD9EED}"/>
              </a:ext>
            </a:extLst>
          </p:cNvPr>
          <p:cNvSpPr>
            <a:spLocks noGrp="1"/>
          </p:cNvSpPr>
          <p:nvPr>
            <p:ph idx="1"/>
          </p:nvPr>
        </p:nvSpPr>
        <p:spPr>
          <a:xfrm>
            <a:off x="2379260" y="1600200"/>
            <a:ext cx="6580494" cy="4525963"/>
          </a:xfrm>
        </p:spPr>
        <p:txBody>
          <a:bodyPr/>
          <a:lstStyle/>
          <a:p>
            <a:r>
              <a:rPr lang="en-US" dirty="0">
                <a:ea typeface="ＭＳ Ｐゴシック"/>
              </a:rPr>
              <a:t>Created Volunteer Activity Calendar </a:t>
            </a:r>
          </a:p>
          <a:p>
            <a:r>
              <a:rPr lang="en-US" dirty="0">
                <a:ea typeface="ＭＳ Ｐゴシック"/>
              </a:rPr>
              <a:t>Scheduled several 1-hour trainings</a:t>
            </a:r>
          </a:p>
          <a:p>
            <a:r>
              <a:rPr lang="en-US" dirty="0">
                <a:ea typeface="ＭＳ Ｐゴシック"/>
              </a:rPr>
              <a:t>Hosted a train-the-trainer for Pike &amp; Lincoln County Health Department Staff </a:t>
            </a:r>
            <a:endParaRPr lang="en-US" dirty="0"/>
          </a:p>
        </p:txBody>
      </p:sp>
      <p:pic>
        <p:nvPicPr>
          <p:cNvPr id="7" name="Picture 3">
            <a:extLst>
              <a:ext uri="{FF2B5EF4-FFF2-40B4-BE49-F238E27FC236}">
                <a16:creationId xmlns:a16="http://schemas.microsoft.com/office/drawing/2014/main" id="{0BF753B3-3321-4707-9BB6-5F40821C929E}"/>
              </a:ext>
            </a:extLst>
          </p:cNvPr>
          <p:cNvPicPr>
            <a:picLocks noChangeAspect="1"/>
          </p:cNvPicPr>
          <p:nvPr/>
        </p:nvPicPr>
        <p:blipFill>
          <a:blip r:embed="rId3"/>
          <a:stretch>
            <a:fillRect/>
          </a:stretch>
        </p:blipFill>
        <p:spPr>
          <a:xfrm>
            <a:off x="7994902" y="5067867"/>
            <a:ext cx="1149429" cy="1806055"/>
          </a:xfrm>
          <a:prstGeom prst="rect">
            <a:avLst/>
          </a:prstGeom>
        </p:spPr>
      </p:pic>
      <p:sp>
        <p:nvSpPr>
          <p:cNvPr id="5" name="Rectangle 4">
            <a:extLst>
              <a:ext uri="{FF2B5EF4-FFF2-40B4-BE49-F238E27FC236}">
                <a16:creationId xmlns:a16="http://schemas.microsoft.com/office/drawing/2014/main" id="{739944A1-8160-47D2-8768-AE5A879B2311}"/>
              </a:ext>
            </a:extLst>
          </p:cNvPr>
          <p:cNvSpPr/>
          <p:nvPr/>
        </p:nvSpPr>
        <p:spPr>
          <a:xfrm>
            <a:off x="2204112" y="5945831"/>
            <a:ext cx="5793472" cy="891654"/>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197122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7768265" cy="1143000"/>
          </a:xfrm>
        </p:spPr>
        <p:txBody>
          <a:bodyPr/>
          <a:lstStyle/>
          <a:p>
            <a:r>
              <a:rPr lang="en-US" dirty="0">
                <a:ea typeface="ＭＳ Ｐゴシック"/>
              </a:rPr>
              <a:t>Training Goals- Health Literacy</a:t>
            </a:r>
            <a:endParaRPr lang="en-US" dirty="0"/>
          </a:p>
        </p:txBody>
      </p:sp>
      <p:sp>
        <p:nvSpPr>
          <p:cNvPr id="3" name="Content Placeholder 2"/>
          <p:cNvSpPr>
            <a:spLocks noGrp="1"/>
          </p:cNvSpPr>
          <p:nvPr>
            <p:ph idx="1"/>
          </p:nvPr>
        </p:nvSpPr>
        <p:spPr>
          <a:xfrm>
            <a:off x="466099" y="1820333"/>
            <a:ext cx="8097873" cy="3488267"/>
          </a:xfrm>
        </p:spPr>
        <p:txBody>
          <a:bodyPr/>
          <a:lstStyle/>
          <a:p>
            <a:r>
              <a:rPr lang="en-US" dirty="0">
                <a:ea typeface="ＭＳ Ｐゴシック"/>
              </a:rPr>
              <a:t>Health literacy and cultural competency are critical </a:t>
            </a:r>
            <a:endParaRPr lang="en-US" dirty="0"/>
          </a:p>
        </p:txBody>
      </p:sp>
      <p:sp>
        <p:nvSpPr>
          <p:cNvPr id="7" name="Rectangle 6">
            <a:extLst>
              <a:ext uri="{FF2B5EF4-FFF2-40B4-BE49-F238E27FC236}">
                <a16:creationId xmlns:a16="http://schemas.microsoft.com/office/drawing/2014/main" id="{1F44C653-F9DB-4BF4-9478-5E56CF27D548}"/>
              </a:ext>
            </a:extLst>
          </p:cNvPr>
          <p:cNvSpPr/>
          <p:nvPr/>
        </p:nvSpPr>
        <p:spPr>
          <a:xfrm>
            <a:off x="-8004" y="4586784"/>
            <a:ext cx="7965739" cy="914400"/>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9" name="Picture 3">
            <a:extLst>
              <a:ext uri="{FF2B5EF4-FFF2-40B4-BE49-F238E27FC236}">
                <a16:creationId xmlns:a16="http://schemas.microsoft.com/office/drawing/2014/main" id="{AF8A6467-81A9-451D-97A9-D90ADE62D604}"/>
              </a:ext>
            </a:extLst>
          </p:cNvPr>
          <p:cNvPicPr>
            <a:picLocks noChangeAspect="1"/>
          </p:cNvPicPr>
          <p:nvPr/>
        </p:nvPicPr>
        <p:blipFill>
          <a:blip r:embed="rId4"/>
          <a:stretch>
            <a:fillRect/>
          </a:stretch>
        </p:blipFill>
        <p:spPr>
          <a:xfrm>
            <a:off x="7977885" y="3714464"/>
            <a:ext cx="1172175" cy="1817428"/>
          </a:xfrm>
          <a:prstGeom prst="rect">
            <a:avLst/>
          </a:prstGeom>
        </p:spPr>
      </p:pic>
    </p:spTree>
    <p:extLst>
      <p:ext uri="{BB962C8B-B14F-4D97-AF65-F5344CB8AC3E}">
        <p14:creationId xmlns:p14="http://schemas.microsoft.com/office/powerpoint/2010/main" val="4191698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854668"/>
            <a:ext cx="8513814" cy="1143000"/>
          </a:xfrm>
        </p:spPr>
        <p:txBody>
          <a:bodyPr/>
          <a:lstStyle/>
          <a:p>
            <a:r>
              <a:rPr lang="en-US" dirty="0">
                <a:ea typeface="ＭＳ Ｐゴシック"/>
                <a:cs typeface="Calibri"/>
              </a:rPr>
              <a:t>Rapid Community Outreach Team </a:t>
            </a:r>
            <a:br>
              <a:rPr lang="en-US" dirty="0">
                <a:ea typeface="ＭＳ Ｐゴシック"/>
                <a:cs typeface="Calibri"/>
              </a:rPr>
            </a:br>
            <a:r>
              <a:rPr lang="en-US" dirty="0">
                <a:ea typeface="ＭＳ Ｐゴシック"/>
                <a:cs typeface="Calibri"/>
              </a:rPr>
              <a:t>Objectives</a:t>
            </a:r>
          </a:p>
          <a:p>
            <a:endParaRPr lang="en-US" b="1" dirty="0">
              <a:cs typeface="Calibri"/>
            </a:endParaRPr>
          </a:p>
          <a:p>
            <a:endParaRPr lang="en-US" dirty="0"/>
          </a:p>
        </p:txBody>
      </p:sp>
      <p:sp>
        <p:nvSpPr>
          <p:cNvPr id="3" name="TextBox 2">
            <a:extLst>
              <a:ext uri="{FF2B5EF4-FFF2-40B4-BE49-F238E27FC236}">
                <a16:creationId xmlns:a16="http://schemas.microsoft.com/office/drawing/2014/main" id="{17EE4C92-7AF4-47AE-82A8-C7535F0FFF12}"/>
              </a:ext>
            </a:extLst>
          </p:cNvPr>
          <p:cNvSpPr txBox="1"/>
          <p:nvPr/>
        </p:nvSpPr>
        <p:spPr>
          <a:xfrm>
            <a:off x="432547" y="1754841"/>
            <a:ext cx="5253317"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endParaRPr lang="en-US" dirty="0"/>
          </a:p>
        </p:txBody>
      </p:sp>
      <p:sp>
        <p:nvSpPr>
          <p:cNvPr id="60" name="TextBox 59">
            <a:extLst>
              <a:ext uri="{FF2B5EF4-FFF2-40B4-BE49-F238E27FC236}">
                <a16:creationId xmlns:a16="http://schemas.microsoft.com/office/drawing/2014/main" id="{03BEB361-A998-4074-A3AC-AB2059537C79}"/>
              </a:ext>
            </a:extLst>
          </p:cNvPr>
          <p:cNvSpPr txBox="1"/>
          <p:nvPr/>
        </p:nvSpPr>
        <p:spPr>
          <a:xfrm>
            <a:off x="482600" y="1592324"/>
            <a:ext cx="8668601" cy="378565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har char="•"/>
            </a:pPr>
            <a:r>
              <a:rPr lang="en-US" sz="2400" dirty="0">
                <a:latin typeface="Arial"/>
                <a:ea typeface="ＭＳ Ｐゴシック"/>
                <a:cs typeface="Arial"/>
              </a:rPr>
              <a:t>Increase the health of children born to Lincoln County mothers​</a:t>
            </a:r>
          </a:p>
          <a:p>
            <a:endParaRPr lang="en-US" sz="2400" dirty="0">
              <a:cs typeface="Arial"/>
            </a:endParaRPr>
          </a:p>
          <a:p>
            <a:pPr>
              <a:buChar char="•"/>
            </a:pPr>
            <a:r>
              <a:rPr lang="en-US" sz="2400" dirty="0">
                <a:latin typeface="Arial"/>
                <a:ea typeface="ＭＳ Ｐゴシック"/>
                <a:cs typeface="Arial"/>
              </a:rPr>
              <a:t>Increase community resiliency​</a:t>
            </a:r>
          </a:p>
          <a:p>
            <a:endParaRPr lang="en-US" sz="2400" dirty="0">
              <a:cs typeface="Arial"/>
            </a:endParaRPr>
          </a:p>
          <a:p>
            <a:pPr>
              <a:buChar char="•"/>
            </a:pPr>
            <a:r>
              <a:rPr lang="en-US" sz="2400" dirty="0">
                <a:latin typeface="Arial"/>
                <a:ea typeface="ＭＳ Ｐゴシック"/>
                <a:cs typeface="Arial"/>
              </a:rPr>
              <a:t>Increase community awareness of opioid epidemic​ &amp; its effect on families</a:t>
            </a:r>
          </a:p>
          <a:p>
            <a:endParaRPr lang="en-US" sz="2400" dirty="0">
              <a:cs typeface="Arial"/>
            </a:endParaRPr>
          </a:p>
          <a:p>
            <a:pPr>
              <a:buChar char="•"/>
            </a:pPr>
            <a:r>
              <a:rPr lang="en-US" sz="2400" dirty="0">
                <a:latin typeface="Arial"/>
                <a:ea typeface="ＭＳ Ｐゴシック"/>
                <a:cs typeface="Arial"/>
              </a:rPr>
              <a:t>Create a specialized volunteer rapid response team to address opioid specific needs in the community ​</a:t>
            </a:r>
          </a:p>
        </p:txBody>
      </p:sp>
    </p:spTree>
    <p:extLst>
      <p:ext uri="{BB962C8B-B14F-4D97-AF65-F5344CB8AC3E}">
        <p14:creationId xmlns:p14="http://schemas.microsoft.com/office/powerpoint/2010/main" val="25943158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547593"/>
            <a:ext cx="8513814" cy="1143000"/>
          </a:xfrm>
        </p:spPr>
        <p:txBody>
          <a:bodyPr/>
          <a:lstStyle/>
          <a:p>
            <a:r>
              <a:rPr lang="en-US" b="1" dirty="0">
                <a:ea typeface="ＭＳ Ｐゴシック"/>
                <a:cs typeface="Calibri"/>
              </a:rPr>
              <a:t>Opioid Rapid Response Team Activities</a:t>
            </a:r>
            <a:endParaRPr lang="en-US" b="1" dirty="0"/>
          </a:p>
          <a:p>
            <a:endParaRPr lang="en-US" dirty="0"/>
          </a:p>
        </p:txBody>
      </p:sp>
      <p:sp>
        <p:nvSpPr>
          <p:cNvPr id="3" name="TextBox 2">
            <a:extLst>
              <a:ext uri="{FF2B5EF4-FFF2-40B4-BE49-F238E27FC236}">
                <a16:creationId xmlns:a16="http://schemas.microsoft.com/office/drawing/2014/main" id="{17EE4C92-7AF4-47AE-82A8-C7535F0FFF12}"/>
              </a:ext>
            </a:extLst>
          </p:cNvPr>
          <p:cNvSpPr txBox="1"/>
          <p:nvPr/>
        </p:nvSpPr>
        <p:spPr>
          <a:xfrm>
            <a:off x="432547" y="1754841"/>
            <a:ext cx="5253317"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endParaRPr lang="en-US" dirty="0"/>
          </a:p>
        </p:txBody>
      </p:sp>
      <p:graphicFrame>
        <p:nvGraphicFramePr>
          <p:cNvPr id="9" name="TextBox 2">
            <a:extLst>
              <a:ext uri="{FF2B5EF4-FFF2-40B4-BE49-F238E27FC236}">
                <a16:creationId xmlns:a16="http://schemas.microsoft.com/office/drawing/2014/main" id="{70F1481B-8BF1-4EBC-92D1-639B67DF2C72}"/>
              </a:ext>
            </a:extLst>
          </p:cNvPr>
          <p:cNvGraphicFramePr/>
          <p:nvPr>
            <p:extLst>
              <p:ext uri="{D42A27DB-BD31-4B8C-83A1-F6EECF244321}">
                <p14:modId xmlns:p14="http://schemas.microsoft.com/office/powerpoint/2010/main" val="515057661"/>
              </p:ext>
            </p:extLst>
          </p:nvPr>
        </p:nvGraphicFramePr>
        <p:xfrm>
          <a:off x="572240" y="1894594"/>
          <a:ext cx="8329342" cy="26292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6392985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66790" y="58548"/>
            <a:ext cx="6320010" cy="1143000"/>
          </a:xfrm>
        </p:spPr>
        <p:txBody>
          <a:bodyPr/>
          <a:lstStyle/>
          <a:p>
            <a:r>
              <a:rPr lang="en-US" dirty="0">
                <a:ea typeface="ＭＳ Ｐゴシック"/>
              </a:rPr>
              <a:t>Project Challenges</a:t>
            </a:r>
            <a:endParaRPr lang="en-US" dirty="0"/>
          </a:p>
        </p:txBody>
      </p:sp>
      <p:sp>
        <p:nvSpPr>
          <p:cNvPr id="3" name="Content Placeholder 2"/>
          <p:cNvSpPr>
            <a:spLocks noGrp="1"/>
          </p:cNvSpPr>
          <p:nvPr>
            <p:ph idx="1"/>
          </p:nvPr>
        </p:nvSpPr>
        <p:spPr>
          <a:xfrm>
            <a:off x="2466870" y="1361364"/>
            <a:ext cx="6219930" cy="4525963"/>
          </a:xfrm>
        </p:spPr>
        <p:txBody>
          <a:bodyPr/>
          <a:lstStyle/>
          <a:p>
            <a:r>
              <a:rPr lang="en-US" dirty="0">
                <a:ea typeface="ＭＳ Ｐゴシック"/>
              </a:rPr>
              <a:t>Volunteer recruitment </a:t>
            </a:r>
          </a:p>
          <a:p>
            <a:r>
              <a:rPr lang="en-US" dirty="0">
                <a:ea typeface="ＭＳ Ｐゴシック"/>
              </a:rPr>
              <a:t>Commuter population</a:t>
            </a:r>
            <a:endParaRPr lang="en-US" dirty="0"/>
          </a:p>
          <a:p>
            <a:r>
              <a:rPr lang="en-US" dirty="0">
                <a:ea typeface="ＭＳ Ｐゴシック"/>
              </a:rPr>
              <a:t>County demographics</a:t>
            </a:r>
            <a:endParaRPr lang="en-US" dirty="0"/>
          </a:p>
          <a:p>
            <a:r>
              <a:rPr lang="en-US" dirty="0">
                <a:ea typeface="ＭＳ Ｐゴシック"/>
              </a:rPr>
              <a:t>Attitude towards volunteering/perceived risk</a:t>
            </a:r>
          </a:p>
          <a:p>
            <a:r>
              <a:rPr lang="en-US" dirty="0">
                <a:ea typeface="ＭＳ Ｐゴシック"/>
              </a:rPr>
              <a:t>Volunteer management</a:t>
            </a:r>
          </a:p>
          <a:p>
            <a:r>
              <a:rPr lang="en-US" dirty="0">
                <a:ea typeface="ＭＳ Ｐゴシック"/>
              </a:rPr>
              <a:t>Availability/engagement of providers</a:t>
            </a:r>
            <a:endParaRPr lang="en-US" dirty="0"/>
          </a:p>
        </p:txBody>
      </p:sp>
      <p:pic>
        <p:nvPicPr>
          <p:cNvPr id="8" name="Picture 3">
            <a:extLst>
              <a:ext uri="{FF2B5EF4-FFF2-40B4-BE49-F238E27FC236}">
                <a16:creationId xmlns:a16="http://schemas.microsoft.com/office/drawing/2014/main" id="{98A13083-EADC-4FB4-9CAC-6228039BA8DE}"/>
              </a:ext>
            </a:extLst>
          </p:cNvPr>
          <p:cNvPicPr>
            <a:picLocks noChangeAspect="1"/>
          </p:cNvPicPr>
          <p:nvPr/>
        </p:nvPicPr>
        <p:blipFill>
          <a:blip r:embed="rId3"/>
          <a:stretch>
            <a:fillRect/>
          </a:stretch>
        </p:blipFill>
        <p:spPr>
          <a:xfrm>
            <a:off x="7994902" y="5067867"/>
            <a:ext cx="1149429" cy="1806055"/>
          </a:xfrm>
          <a:prstGeom prst="rect">
            <a:avLst/>
          </a:prstGeom>
        </p:spPr>
      </p:pic>
      <p:sp>
        <p:nvSpPr>
          <p:cNvPr id="4" name="Rectangle 3">
            <a:extLst>
              <a:ext uri="{FF2B5EF4-FFF2-40B4-BE49-F238E27FC236}">
                <a16:creationId xmlns:a16="http://schemas.microsoft.com/office/drawing/2014/main" id="{89A74180-5303-488E-B0C7-83E2F1A63AB1}"/>
              </a:ext>
            </a:extLst>
          </p:cNvPr>
          <p:cNvSpPr/>
          <p:nvPr/>
        </p:nvSpPr>
        <p:spPr>
          <a:xfrm>
            <a:off x="2204112" y="5940187"/>
            <a:ext cx="5793472" cy="891654"/>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159468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60189" y="274638"/>
            <a:ext cx="8406270" cy="1143000"/>
          </a:xfrm>
        </p:spPr>
        <p:txBody>
          <a:bodyPr/>
          <a:lstStyle/>
          <a:p>
            <a:r>
              <a:rPr lang="en-US" dirty="0">
                <a:ea typeface="ＭＳ Ｐゴシック"/>
              </a:rPr>
              <a:t>Challenges - Volunteer Recruitment</a:t>
            </a:r>
            <a:endParaRPr lang="en-US" dirty="0"/>
          </a:p>
        </p:txBody>
      </p:sp>
      <p:sp>
        <p:nvSpPr>
          <p:cNvPr id="3" name="TextBox 2">
            <a:extLst>
              <a:ext uri="{FF2B5EF4-FFF2-40B4-BE49-F238E27FC236}">
                <a16:creationId xmlns:a16="http://schemas.microsoft.com/office/drawing/2014/main" id="{17EE4C92-7AF4-47AE-82A8-C7535F0FFF12}"/>
              </a:ext>
            </a:extLst>
          </p:cNvPr>
          <p:cNvSpPr txBox="1"/>
          <p:nvPr/>
        </p:nvSpPr>
        <p:spPr>
          <a:xfrm>
            <a:off x="432547" y="1754841"/>
            <a:ext cx="5253317"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endParaRPr lang="en-US" dirty="0"/>
          </a:p>
        </p:txBody>
      </p:sp>
      <p:sp>
        <p:nvSpPr>
          <p:cNvPr id="6" name="Content Placeholder 5">
            <a:extLst>
              <a:ext uri="{FF2B5EF4-FFF2-40B4-BE49-F238E27FC236}">
                <a16:creationId xmlns:a16="http://schemas.microsoft.com/office/drawing/2014/main" id="{1BE3FD09-4771-4C0B-8CC1-F0D72FDA09FB}"/>
              </a:ext>
            </a:extLst>
          </p:cNvPr>
          <p:cNvSpPr>
            <a:spLocks noGrp="1"/>
          </p:cNvSpPr>
          <p:nvPr>
            <p:ph idx="1"/>
          </p:nvPr>
        </p:nvSpPr>
        <p:spPr/>
        <p:txBody>
          <a:bodyPr/>
          <a:lstStyle/>
          <a:p>
            <a:r>
              <a:rPr lang="en-US" dirty="0">
                <a:ea typeface="ＭＳ Ｐゴシック"/>
              </a:rPr>
              <a:t>Common pool of people - "tapped out"</a:t>
            </a:r>
          </a:p>
          <a:p>
            <a:r>
              <a:rPr lang="en-US" dirty="0">
                <a:ea typeface="ＭＳ Ｐゴシック"/>
              </a:rPr>
              <a:t>Geographic challenges</a:t>
            </a:r>
          </a:p>
          <a:p>
            <a:r>
              <a:rPr lang="en-US" dirty="0">
                <a:ea typeface="ＭＳ Ｐゴシック"/>
              </a:rPr>
              <a:t>Social media driven</a:t>
            </a:r>
          </a:p>
          <a:p>
            <a:endParaRPr lang="en-US" dirty="0"/>
          </a:p>
          <a:p>
            <a:endParaRPr lang="en-US" dirty="0"/>
          </a:p>
        </p:txBody>
      </p:sp>
      <p:sp>
        <p:nvSpPr>
          <p:cNvPr id="5" name="Rectangle 4">
            <a:extLst>
              <a:ext uri="{FF2B5EF4-FFF2-40B4-BE49-F238E27FC236}">
                <a16:creationId xmlns:a16="http://schemas.microsoft.com/office/drawing/2014/main" id="{09E306B6-1AA8-4608-BA4A-093655E041A9}"/>
              </a:ext>
            </a:extLst>
          </p:cNvPr>
          <p:cNvSpPr/>
          <p:nvPr/>
        </p:nvSpPr>
        <p:spPr>
          <a:xfrm>
            <a:off x="-2275" y="4586784"/>
            <a:ext cx="7997177" cy="914400"/>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9" name="Picture 3">
            <a:extLst>
              <a:ext uri="{FF2B5EF4-FFF2-40B4-BE49-F238E27FC236}">
                <a16:creationId xmlns:a16="http://schemas.microsoft.com/office/drawing/2014/main" id="{EF1E7F6F-4EE2-4C36-87AD-8A6C6E627CBD}"/>
              </a:ext>
            </a:extLst>
          </p:cNvPr>
          <p:cNvPicPr>
            <a:picLocks noChangeAspect="1"/>
          </p:cNvPicPr>
          <p:nvPr/>
        </p:nvPicPr>
        <p:blipFill>
          <a:blip r:embed="rId4"/>
          <a:stretch>
            <a:fillRect/>
          </a:stretch>
        </p:blipFill>
        <p:spPr>
          <a:xfrm>
            <a:off x="7994902" y="3703091"/>
            <a:ext cx="1149429" cy="1840174"/>
          </a:xfrm>
          <a:prstGeom prst="rect">
            <a:avLst/>
          </a:prstGeom>
        </p:spPr>
      </p:pic>
    </p:spTree>
    <p:extLst>
      <p:ext uri="{BB962C8B-B14F-4D97-AF65-F5344CB8AC3E}">
        <p14:creationId xmlns:p14="http://schemas.microsoft.com/office/powerpoint/2010/main" val="23669867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5969" y="251892"/>
            <a:ext cx="5377472" cy="1143000"/>
          </a:xfrm>
        </p:spPr>
        <p:txBody>
          <a:bodyPr/>
          <a:lstStyle/>
          <a:p>
            <a:r>
              <a:rPr lang="en-US" dirty="0">
                <a:ea typeface="ＭＳ Ｐゴシック"/>
              </a:rPr>
              <a:t>Challenges - Volunteer Recruitment</a:t>
            </a:r>
            <a:endParaRPr lang="en-US" dirty="0"/>
          </a:p>
        </p:txBody>
      </p:sp>
      <p:sp>
        <p:nvSpPr>
          <p:cNvPr id="3" name="TextBox 2">
            <a:extLst>
              <a:ext uri="{FF2B5EF4-FFF2-40B4-BE49-F238E27FC236}">
                <a16:creationId xmlns:a16="http://schemas.microsoft.com/office/drawing/2014/main" id="{17EE4C92-7AF4-47AE-82A8-C7535F0FFF12}"/>
              </a:ext>
            </a:extLst>
          </p:cNvPr>
          <p:cNvSpPr txBox="1"/>
          <p:nvPr/>
        </p:nvSpPr>
        <p:spPr>
          <a:xfrm>
            <a:off x="432547" y="1754841"/>
            <a:ext cx="5253317"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endParaRPr lang="en-US" dirty="0"/>
          </a:p>
        </p:txBody>
      </p:sp>
      <p:sp>
        <p:nvSpPr>
          <p:cNvPr id="6" name="Content Placeholder 5">
            <a:extLst>
              <a:ext uri="{FF2B5EF4-FFF2-40B4-BE49-F238E27FC236}">
                <a16:creationId xmlns:a16="http://schemas.microsoft.com/office/drawing/2014/main" id="{1BE3FD09-4771-4C0B-8CC1-F0D72FDA09FB}"/>
              </a:ext>
            </a:extLst>
          </p:cNvPr>
          <p:cNvSpPr>
            <a:spLocks noGrp="1"/>
          </p:cNvSpPr>
          <p:nvPr>
            <p:ph idx="1"/>
          </p:nvPr>
        </p:nvSpPr>
        <p:spPr>
          <a:xfrm>
            <a:off x="510363" y="1938221"/>
            <a:ext cx="4056876" cy="2986464"/>
          </a:xfrm>
        </p:spPr>
        <p:txBody>
          <a:bodyPr/>
          <a:lstStyle/>
          <a:p>
            <a:r>
              <a:rPr lang="en-US" dirty="0">
                <a:ea typeface="ＭＳ Ｐゴシック"/>
              </a:rPr>
              <a:t>Attitude - </a:t>
            </a:r>
            <a:endParaRPr lang="en-US" dirty="0"/>
          </a:p>
          <a:p>
            <a:pPr marL="0" indent="0" algn="ctr">
              <a:buNone/>
            </a:pPr>
            <a:r>
              <a:rPr lang="en-US" i="1" dirty="0">
                <a:ea typeface="ＭＳ Ｐゴシック"/>
              </a:rPr>
              <a:t>"The government will handle it."</a:t>
            </a:r>
            <a:endParaRPr lang="en-US" i="1" dirty="0"/>
          </a:p>
          <a:p>
            <a:endParaRPr lang="en-US" dirty="0"/>
          </a:p>
        </p:txBody>
      </p:sp>
      <p:pic>
        <p:nvPicPr>
          <p:cNvPr id="4" name="Picture 4" descr="A close up of a logo&#10;&#10;Description generated with very high confidence">
            <a:extLst>
              <a:ext uri="{FF2B5EF4-FFF2-40B4-BE49-F238E27FC236}">
                <a16:creationId xmlns:a16="http://schemas.microsoft.com/office/drawing/2014/main" id="{B34B12F2-C862-4643-AFBB-66A2A9E2F3AB}"/>
              </a:ext>
            </a:extLst>
          </p:cNvPr>
          <p:cNvPicPr>
            <a:picLocks noChangeAspect="1"/>
          </p:cNvPicPr>
          <p:nvPr/>
        </p:nvPicPr>
        <p:blipFill>
          <a:blip r:embed="rId4"/>
          <a:stretch>
            <a:fillRect/>
          </a:stretch>
        </p:blipFill>
        <p:spPr>
          <a:xfrm>
            <a:off x="5489839" y="716959"/>
            <a:ext cx="3572539" cy="4763385"/>
          </a:xfrm>
          <a:prstGeom prst="rect">
            <a:avLst/>
          </a:prstGeom>
        </p:spPr>
      </p:pic>
    </p:spTree>
    <p:extLst>
      <p:ext uri="{BB962C8B-B14F-4D97-AF65-F5344CB8AC3E}">
        <p14:creationId xmlns:p14="http://schemas.microsoft.com/office/powerpoint/2010/main" val="11365482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8204200" cy="1143000"/>
          </a:xfrm>
        </p:spPr>
        <p:txBody>
          <a:bodyPr/>
          <a:lstStyle/>
          <a:p>
            <a:r>
              <a:rPr lang="en-US" dirty="0">
                <a:ea typeface="ＭＳ Ｐゴシック"/>
              </a:rPr>
              <a:t>Challenges - Management</a:t>
            </a:r>
            <a:endParaRPr lang="en-US" dirty="0"/>
          </a:p>
        </p:txBody>
      </p:sp>
      <p:sp>
        <p:nvSpPr>
          <p:cNvPr id="3" name="Content Placeholder 2"/>
          <p:cNvSpPr>
            <a:spLocks noGrp="1"/>
          </p:cNvSpPr>
          <p:nvPr>
            <p:ph idx="1"/>
          </p:nvPr>
        </p:nvSpPr>
        <p:spPr>
          <a:xfrm>
            <a:off x="482600" y="1850409"/>
            <a:ext cx="8204199" cy="3488267"/>
          </a:xfrm>
        </p:spPr>
        <p:txBody>
          <a:bodyPr/>
          <a:lstStyle/>
          <a:p>
            <a:r>
              <a:rPr lang="en-US" dirty="0">
                <a:ea typeface="ＭＳ Ｐゴシック"/>
              </a:rPr>
              <a:t>Keeping volunteers engaged long-term</a:t>
            </a:r>
            <a:endParaRPr lang="en-US" dirty="0"/>
          </a:p>
          <a:p>
            <a:r>
              <a:rPr lang="en-US" dirty="0">
                <a:ea typeface="ＭＳ Ｐゴシック"/>
                <a:cs typeface="Calibri"/>
              </a:rPr>
              <a:t>Size of health department</a:t>
            </a:r>
          </a:p>
          <a:p>
            <a:pPr lvl="1"/>
            <a:r>
              <a:rPr lang="en-US" dirty="0">
                <a:ea typeface="ＭＳ Ｐゴシック"/>
              </a:rPr>
              <a:t>Internal staffing priorities</a:t>
            </a:r>
            <a:endParaRPr lang="en-US" dirty="0"/>
          </a:p>
        </p:txBody>
      </p:sp>
      <p:pic>
        <p:nvPicPr>
          <p:cNvPr id="8" name="Picture 3">
            <a:extLst>
              <a:ext uri="{FF2B5EF4-FFF2-40B4-BE49-F238E27FC236}">
                <a16:creationId xmlns:a16="http://schemas.microsoft.com/office/drawing/2014/main" id="{BFC43151-971B-4D56-BDE5-4E5AA082C6BD}"/>
              </a:ext>
            </a:extLst>
          </p:cNvPr>
          <p:cNvPicPr>
            <a:picLocks noChangeAspect="1"/>
          </p:cNvPicPr>
          <p:nvPr/>
        </p:nvPicPr>
        <p:blipFill>
          <a:blip r:embed="rId4"/>
          <a:stretch>
            <a:fillRect/>
          </a:stretch>
        </p:blipFill>
        <p:spPr>
          <a:xfrm>
            <a:off x="7994902" y="3703091"/>
            <a:ext cx="1149429" cy="1840174"/>
          </a:xfrm>
          <a:prstGeom prst="rect">
            <a:avLst/>
          </a:prstGeom>
        </p:spPr>
      </p:pic>
      <p:sp>
        <p:nvSpPr>
          <p:cNvPr id="4" name="Rectangle 3">
            <a:extLst>
              <a:ext uri="{FF2B5EF4-FFF2-40B4-BE49-F238E27FC236}">
                <a16:creationId xmlns:a16="http://schemas.microsoft.com/office/drawing/2014/main" id="{6C86CCDA-B367-485B-AD82-9517175C22DB}"/>
              </a:ext>
            </a:extLst>
          </p:cNvPr>
          <p:cNvSpPr/>
          <p:nvPr/>
        </p:nvSpPr>
        <p:spPr>
          <a:xfrm>
            <a:off x="9013" y="4592428"/>
            <a:ext cx="7965739" cy="914400"/>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374693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8204200" cy="1143000"/>
          </a:xfrm>
        </p:spPr>
        <p:txBody>
          <a:bodyPr/>
          <a:lstStyle/>
          <a:p>
            <a:r>
              <a:rPr lang="en-US" dirty="0">
                <a:ea typeface="ＭＳ Ｐゴシック"/>
              </a:rPr>
              <a:t>Challenges - Other</a:t>
            </a:r>
            <a:endParaRPr lang="en-US" dirty="0"/>
          </a:p>
        </p:txBody>
      </p:sp>
      <p:sp>
        <p:nvSpPr>
          <p:cNvPr id="3" name="Content Placeholder 2"/>
          <p:cNvSpPr>
            <a:spLocks noGrp="1"/>
          </p:cNvSpPr>
          <p:nvPr>
            <p:ph idx="1"/>
          </p:nvPr>
        </p:nvSpPr>
        <p:spPr>
          <a:xfrm>
            <a:off x="482600" y="1850409"/>
            <a:ext cx="8204199" cy="3488267"/>
          </a:xfrm>
        </p:spPr>
        <p:txBody>
          <a:bodyPr/>
          <a:lstStyle/>
          <a:p>
            <a:r>
              <a:rPr lang="en-US" dirty="0">
                <a:ea typeface="ＭＳ Ｐゴシック"/>
                <a:cs typeface="Calibri"/>
              </a:rPr>
              <a:t>Availability/engagement of providers</a:t>
            </a:r>
            <a:endParaRPr lang="en-US" dirty="0">
              <a:cs typeface="Calibri"/>
            </a:endParaRPr>
          </a:p>
          <a:p>
            <a:endParaRPr lang="en-US" dirty="0"/>
          </a:p>
        </p:txBody>
      </p:sp>
      <p:pic>
        <p:nvPicPr>
          <p:cNvPr id="8" name="Picture 3">
            <a:extLst>
              <a:ext uri="{FF2B5EF4-FFF2-40B4-BE49-F238E27FC236}">
                <a16:creationId xmlns:a16="http://schemas.microsoft.com/office/drawing/2014/main" id="{BFC43151-971B-4D56-BDE5-4E5AA082C6BD}"/>
              </a:ext>
            </a:extLst>
          </p:cNvPr>
          <p:cNvPicPr>
            <a:picLocks noChangeAspect="1"/>
          </p:cNvPicPr>
          <p:nvPr/>
        </p:nvPicPr>
        <p:blipFill>
          <a:blip r:embed="rId4"/>
          <a:stretch>
            <a:fillRect/>
          </a:stretch>
        </p:blipFill>
        <p:spPr>
          <a:xfrm>
            <a:off x="7994902" y="3703091"/>
            <a:ext cx="1149429" cy="1840174"/>
          </a:xfrm>
          <a:prstGeom prst="rect">
            <a:avLst/>
          </a:prstGeom>
        </p:spPr>
      </p:pic>
      <p:sp>
        <p:nvSpPr>
          <p:cNvPr id="4" name="Rectangle 3">
            <a:extLst>
              <a:ext uri="{FF2B5EF4-FFF2-40B4-BE49-F238E27FC236}">
                <a16:creationId xmlns:a16="http://schemas.microsoft.com/office/drawing/2014/main" id="{6C86CCDA-B367-485B-AD82-9517175C22DB}"/>
              </a:ext>
            </a:extLst>
          </p:cNvPr>
          <p:cNvSpPr/>
          <p:nvPr/>
        </p:nvSpPr>
        <p:spPr>
          <a:xfrm>
            <a:off x="3369" y="4586784"/>
            <a:ext cx="7991533" cy="914400"/>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392551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0866" y="274638"/>
            <a:ext cx="5985934" cy="1143000"/>
          </a:xfrm>
        </p:spPr>
        <p:txBody>
          <a:bodyPr/>
          <a:lstStyle/>
          <a:p>
            <a:pPr algn="l"/>
            <a:r>
              <a:rPr lang="en-US" dirty="0">
                <a:ea typeface="ＭＳ Ｐゴシック"/>
              </a:rPr>
              <a:t>Missouri Region C North Medical Reserve Corps</a:t>
            </a:r>
            <a:endParaRPr lang="en-US" dirty="0"/>
          </a:p>
        </p:txBody>
      </p:sp>
      <p:sp>
        <p:nvSpPr>
          <p:cNvPr id="3" name="Content Placeholder 2"/>
          <p:cNvSpPr>
            <a:spLocks noGrp="1"/>
          </p:cNvSpPr>
          <p:nvPr>
            <p:ph idx="1"/>
          </p:nvPr>
        </p:nvSpPr>
        <p:spPr>
          <a:xfrm>
            <a:off x="2446411" y="1588368"/>
            <a:ext cx="5173588" cy="3320411"/>
          </a:xfrm>
        </p:spPr>
        <p:txBody>
          <a:bodyPr/>
          <a:lstStyle/>
          <a:p>
            <a:r>
              <a:rPr lang="en-US" sz="2400" dirty="0">
                <a:ea typeface="ＭＳ Ｐゴシック"/>
              </a:rPr>
              <a:t>3 counties</a:t>
            </a:r>
            <a:endParaRPr lang="en-US" sz="2400" dirty="0"/>
          </a:p>
          <a:p>
            <a:pPr lvl="1"/>
            <a:r>
              <a:rPr lang="en-US" sz="2400" dirty="0">
                <a:ea typeface="ＭＳ Ｐゴシック"/>
                <a:cs typeface="Calibri"/>
              </a:rPr>
              <a:t>Pike, Lincoln, Warren </a:t>
            </a:r>
            <a:endParaRPr lang="en-US" sz="2400" dirty="0">
              <a:cs typeface="Calibri"/>
            </a:endParaRPr>
          </a:p>
          <a:p>
            <a:pPr lvl="1"/>
            <a:r>
              <a:rPr lang="en-US" sz="2400" dirty="0">
                <a:ea typeface="ＭＳ Ｐゴシック"/>
                <a:cs typeface="Calibri"/>
              </a:rPr>
              <a:t>Large rural areas</a:t>
            </a:r>
            <a:endParaRPr lang="en-US" sz="2400" dirty="0">
              <a:cs typeface="Calibri"/>
            </a:endParaRPr>
          </a:p>
          <a:p>
            <a:pPr lvl="1"/>
            <a:r>
              <a:rPr lang="en-US" sz="2400" dirty="0">
                <a:ea typeface="ＭＳ Ｐゴシック"/>
                <a:cs typeface="Calibri"/>
              </a:rPr>
              <a:t>Geographically distinct from urban St Louis region</a:t>
            </a:r>
          </a:p>
          <a:p>
            <a:endParaRPr lang="en-US" sz="2400" dirty="0">
              <a:ea typeface="ＭＳ Ｐゴシック"/>
            </a:endParaRP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214" b="565"/>
          <a:stretch/>
        </p:blipFill>
        <p:spPr>
          <a:xfrm>
            <a:off x="5307645" y="3834939"/>
            <a:ext cx="2402842" cy="1983626"/>
          </a:xfrm>
          <a:prstGeom prst="rect">
            <a:avLst/>
          </a:prstGeom>
        </p:spPr>
      </p:pic>
      <p:cxnSp>
        <p:nvCxnSpPr>
          <p:cNvPr id="9" name="Straight Arrow Connector 8"/>
          <p:cNvCxnSpPr/>
          <p:nvPr/>
        </p:nvCxnSpPr>
        <p:spPr>
          <a:xfrm>
            <a:off x="7839075" y="2746375"/>
            <a:ext cx="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a:off x="7022047" y="4179173"/>
            <a:ext cx="200025" cy="149406"/>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flipH="1">
            <a:off x="7109346" y="4332449"/>
            <a:ext cx="200025" cy="149406"/>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H="1">
            <a:off x="7022048" y="4481855"/>
            <a:ext cx="200024" cy="137368"/>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21232" b="5787"/>
          <a:stretch/>
        </p:blipFill>
        <p:spPr>
          <a:xfrm>
            <a:off x="7351805" y="2466622"/>
            <a:ext cx="1584670" cy="1787254"/>
          </a:xfrm>
          <a:prstGeom prst="rect">
            <a:avLst/>
          </a:prstGeom>
        </p:spPr>
      </p:pic>
      <p:pic>
        <p:nvPicPr>
          <p:cNvPr id="12" name="Picture 11">
            <a:extLst>
              <a:ext uri="{FF2B5EF4-FFF2-40B4-BE49-F238E27FC236}">
                <a16:creationId xmlns:a16="http://schemas.microsoft.com/office/drawing/2014/main" id="{D7B9CE1B-4E68-4390-A372-A91893BEA154}"/>
              </a:ext>
            </a:extLst>
          </p:cNvPr>
          <p:cNvPicPr>
            <a:picLocks noChangeAspect="1"/>
          </p:cNvPicPr>
          <p:nvPr/>
        </p:nvPicPr>
        <p:blipFill>
          <a:blip r:embed="rId5"/>
          <a:stretch>
            <a:fillRect/>
          </a:stretch>
        </p:blipFill>
        <p:spPr>
          <a:xfrm>
            <a:off x="2173111" y="4435457"/>
            <a:ext cx="6983591" cy="352112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61EFF-21CB-4910-9807-AB9CA25DBA12}"/>
              </a:ext>
            </a:extLst>
          </p:cNvPr>
          <p:cNvSpPr>
            <a:spLocks noGrp="1"/>
          </p:cNvSpPr>
          <p:nvPr>
            <p:ph type="title"/>
          </p:nvPr>
        </p:nvSpPr>
        <p:spPr>
          <a:xfrm>
            <a:off x="2519916" y="274638"/>
            <a:ext cx="6166884" cy="1143000"/>
          </a:xfrm>
        </p:spPr>
        <p:txBody>
          <a:bodyPr/>
          <a:lstStyle/>
          <a:p>
            <a:r>
              <a:rPr lang="en-US" dirty="0">
                <a:ea typeface="ＭＳ Ｐゴシック"/>
              </a:rPr>
              <a:t>Project Successes</a:t>
            </a:r>
            <a:endParaRPr lang="en-US" dirty="0"/>
          </a:p>
        </p:txBody>
      </p:sp>
      <p:sp>
        <p:nvSpPr>
          <p:cNvPr id="3" name="Content Placeholder 2">
            <a:extLst>
              <a:ext uri="{FF2B5EF4-FFF2-40B4-BE49-F238E27FC236}">
                <a16:creationId xmlns:a16="http://schemas.microsoft.com/office/drawing/2014/main" id="{73EBC3CF-333A-4CE0-9D39-518F097AB2D8}"/>
              </a:ext>
            </a:extLst>
          </p:cNvPr>
          <p:cNvSpPr>
            <a:spLocks noGrp="1"/>
          </p:cNvSpPr>
          <p:nvPr>
            <p:ph idx="1"/>
          </p:nvPr>
        </p:nvSpPr>
        <p:spPr>
          <a:xfrm>
            <a:off x="2583711" y="1600200"/>
            <a:ext cx="6103089" cy="4525963"/>
          </a:xfrm>
        </p:spPr>
        <p:txBody>
          <a:bodyPr/>
          <a:lstStyle/>
          <a:p>
            <a:r>
              <a:rPr lang="en-US" dirty="0">
                <a:ea typeface="ＭＳ Ｐゴシック"/>
              </a:rPr>
              <a:t>Positive feedback from volunteers</a:t>
            </a:r>
            <a:endParaRPr lang="en-US" dirty="0"/>
          </a:p>
          <a:p>
            <a:r>
              <a:rPr lang="en-US" dirty="0">
                <a:ea typeface="ＭＳ Ｐゴシック"/>
              </a:rPr>
              <a:t>Increase in number of volunteers</a:t>
            </a:r>
            <a:endParaRPr lang="en-US" dirty="0"/>
          </a:p>
          <a:p>
            <a:r>
              <a:rPr lang="en-US" dirty="0">
                <a:ea typeface="ＭＳ Ｐゴシック"/>
              </a:rPr>
              <a:t>Increased collaboration across programs</a:t>
            </a:r>
          </a:p>
          <a:p>
            <a:r>
              <a:rPr lang="en-US" dirty="0">
                <a:ea typeface="ＭＳ Ｐゴシック"/>
              </a:rPr>
              <a:t>Provider engagement</a:t>
            </a:r>
            <a:endParaRPr lang="en-US" dirty="0"/>
          </a:p>
          <a:p>
            <a:endParaRPr lang="en-US" dirty="0"/>
          </a:p>
        </p:txBody>
      </p:sp>
      <p:pic>
        <p:nvPicPr>
          <p:cNvPr id="4" name="Picture 4">
            <a:extLst>
              <a:ext uri="{FF2B5EF4-FFF2-40B4-BE49-F238E27FC236}">
                <a16:creationId xmlns:a16="http://schemas.microsoft.com/office/drawing/2014/main" id="{722F5C61-BB38-47B5-87BF-DFB7899E12F7}"/>
              </a:ext>
            </a:extLst>
          </p:cNvPr>
          <p:cNvPicPr>
            <a:picLocks noChangeAspect="1"/>
          </p:cNvPicPr>
          <p:nvPr/>
        </p:nvPicPr>
        <p:blipFill>
          <a:blip r:embed="rId3"/>
          <a:stretch>
            <a:fillRect/>
          </a:stretch>
        </p:blipFill>
        <p:spPr>
          <a:xfrm>
            <a:off x="7789535" y="4817659"/>
            <a:ext cx="1355526" cy="2044891"/>
          </a:xfrm>
          <a:prstGeom prst="rect">
            <a:avLst/>
          </a:prstGeom>
        </p:spPr>
      </p:pic>
      <p:sp>
        <p:nvSpPr>
          <p:cNvPr id="6" name="Rectangle 5">
            <a:extLst>
              <a:ext uri="{FF2B5EF4-FFF2-40B4-BE49-F238E27FC236}">
                <a16:creationId xmlns:a16="http://schemas.microsoft.com/office/drawing/2014/main" id="{A15C259E-942E-4088-9414-FFEBBC8E8BA9}"/>
              </a:ext>
            </a:extLst>
          </p:cNvPr>
          <p:cNvSpPr/>
          <p:nvPr/>
        </p:nvSpPr>
        <p:spPr>
          <a:xfrm>
            <a:off x="2204112" y="5940187"/>
            <a:ext cx="5588756" cy="903027"/>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747525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8204200" cy="1143000"/>
          </a:xfrm>
        </p:spPr>
        <p:txBody>
          <a:bodyPr/>
          <a:lstStyle/>
          <a:p>
            <a:r>
              <a:rPr lang="en-US" dirty="0">
                <a:ea typeface="ＭＳ Ｐゴシック"/>
              </a:rPr>
              <a:t>Future goals</a:t>
            </a:r>
            <a:endParaRPr lang="en-US" dirty="0"/>
          </a:p>
        </p:txBody>
      </p:sp>
      <p:sp>
        <p:nvSpPr>
          <p:cNvPr id="3" name="Content Placeholder 2"/>
          <p:cNvSpPr>
            <a:spLocks noGrp="1"/>
          </p:cNvSpPr>
          <p:nvPr>
            <p:ph idx="1"/>
          </p:nvPr>
        </p:nvSpPr>
        <p:spPr>
          <a:xfrm>
            <a:off x="482600" y="1600200"/>
            <a:ext cx="5822629" cy="3488267"/>
          </a:xfrm>
        </p:spPr>
        <p:txBody>
          <a:bodyPr/>
          <a:lstStyle/>
          <a:p>
            <a:r>
              <a:rPr lang="en-US" dirty="0">
                <a:ea typeface="ＭＳ Ｐゴシック"/>
                <a:cs typeface="Calibri"/>
              </a:rPr>
              <a:t>Use in larger county opioid efforts</a:t>
            </a:r>
            <a:endParaRPr lang="en-US" dirty="0">
              <a:cs typeface="Calibri"/>
            </a:endParaRPr>
          </a:p>
          <a:p>
            <a:r>
              <a:rPr lang="en-US" dirty="0">
                <a:ea typeface="ＭＳ Ｐゴシック"/>
                <a:cs typeface="Calibri"/>
              </a:rPr>
              <a:t>Continued volunteer recruitment &amp; training</a:t>
            </a:r>
            <a:endParaRPr lang="en-US" dirty="0">
              <a:cs typeface="Calibri"/>
            </a:endParaRPr>
          </a:p>
          <a:p>
            <a:r>
              <a:rPr lang="en-US" dirty="0">
                <a:ea typeface="ＭＳ Ｐゴシック"/>
                <a:cs typeface="Calibri"/>
              </a:rPr>
              <a:t>Encourage provider engagement</a:t>
            </a:r>
            <a:endParaRPr lang="en-US" dirty="0">
              <a:cs typeface="Calibri"/>
            </a:endParaRPr>
          </a:p>
          <a:p>
            <a:endParaRPr lang="en-US" dirty="0">
              <a:cs typeface="Calibri"/>
            </a:endParaRPr>
          </a:p>
          <a:p>
            <a:endParaRPr lang="en-US" dirty="0"/>
          </a:p>
        </p:txBody>
      </p:sp>
      <p:pic>
        <p:nvPicPr>
          <p:cNvPr id="4" name="Picture 4">
            <a:extLst>
              <a:ext uri="{FF2B5EF4-FFF2-40B4-BE49-F238E27FC236}">
                <a16:creationId xmlns:a16="http://schemas.microsoft.com/office/drawing/2014/main" id="{977B2460-0EF3-4856-AFCA-A36D334C71FE}"/>
              </a:ext>
            </a:extLst>
          </p:cNvPr>
          <p:cNvPicPr>
            <a:picLocks noChangeAspect="1"/>
          </p:cNvPicPr>
          <p:nvPr/>
        </p:nvPicPr>
        <p:blipFill>
          <a:blip r:embed="rId4"/>
          <a:stretch>
            <a:fillRect/>
          </a:stretch>
        </p:blipFill>
        <p:spPr>
          <a:xfrm>
            <a:off x="5418162" y="1297921"/>
            <a:ext cx="3550692" cy="3841353"/>
          </a:xfrm>
          <a:prstGeom prst="rect">
            <a:avLst/>
          </a:prstGeom>
        </p:spPr>
      </p:pic>
    </p:spTree>
    <p:extLst>
      <p:ext uri="{BB962C8B-B14F-4D97-AF65-F5344CB8AC3E}">
        <p14:creationId xmlns:p14="http://schemas.microsoft.com/office/powerpoint/2010/main" val="35450791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6118" y="925935"/>
            <a:ext cx="6028267" cy="3903133"/>
          </a:xfrm>
        </p:spPr>
        <p:txBody>
          <a:bodyPr/>
          <a:lstStyle/>
          <a:p>
            <a:pPr marL="0" indent="0">
              <a:buNone/>
            </a:pPr>
            <a:r>
              <a:rPr lang="en-US" dirty="0"/>
              <a:t>Every problem has in it the seeds of its own solution. If you don't have any problems, you don't get any seeds. </a:t>
            </a:r>
          </a:p>
          <a:p>
            <a:pPr marL="0" indent="0">
              <a:buNone/>
            </a:pPr>
            <a:r>
              <a:rPr lang="en-US" i="1" dirty="0"/>
              <a:t>-Norman Vincent Peale</a:t>
            </a:r>
            <a:br>
              <a:rPr lang="en-US" dirty="0"/>
            </a:br>
            <a:endParaRPr lang="en-US" dirty="0"/>
          </a:p>
        </p:txBody>
      </p:sp>
      <p:pic>
        <p:nvPicPr>
          <p:cNvPr id="2" name="Picture 3" descr="A picture containing table, nature&#10;&#10;Description generated with high confidence">
            <a:extLst>
              <a:ext uri="{FF2B5EF4-FFF2-40B4-BE49-F238E27FC236}">
                <a16:creationId xmlns:a16="http://schemas.microsoft.com/office/drawing/2014/main" id="{9A83D795-A6F6-4E23-9FA2-FBAB5C237FA1}"/>
              </a:ext>
            </a:extLst>
          </p:cNvPr>
          <p:cNvPicPr>
            <a:picLocks noChangeAspect="1"/>
          </p:cNvPicPr>
          <p:nvPr/>
        </p:nvPicPr>
        <p:blipFill rotWithShape="1">
          <a:blip r:embed="rId3"/>
          <a:srcRect l="913" t="1099" r="-228" b="703"/>
          <a:stretch/>
        </p:blipFill>
        <p:spPr>
          <a:xfrm>
            <a:off x="2199565" y="4613189"/>
            <a:ext cx="4949578" cy="2246748"/>
          </a:xfrm>
          <a:prstGeom prst="rect">
            <a:avLst/>
          </a:prstGeom>
        </p:spPr>
      </p:pic>
      <p:sp>
        <p:nvSpPr>
          <p:cNvPr id="5" name="Rectangle 4">
            <a:extLst>
              <a:ext uri="{FF2B5EF4-FFF2-40B4-BE49-F238E27FC236}">
                <a16:creationId xmlns:a16="http://schemas.microsoft.com/office/drawing/2014/main" id="{D301F24B-2EC5-4218-8314-022119E00D21}"/>
              </a:ext>
            </a:extLst>
          </p:cNvPr>
          <p:cNvSpPr/>
          <p:nvPr/>
        </p:nvSpPr>
        <p:spPr>
          <a:xfrm>
            <a:off x="7026066" y="5940187"/>
            <a:ext cx="2097205" cy="903027"/>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6" name="Picture 6">
            <a:extLst>
              <a:ext uri="{FF2B5EF4-FFF2-40B4-BE49-F238E27FC236}">
                <a16:creationId xmlns:a16="http://schemas.microsoft.com/office/drawing/2014/main" id="{0A8C333D-5BF2-40DB-8C2A-2394FC637A6A}"/>
              </a:ext>
            </a:extLst>
          </p:cNvPr>
          <p:cNvPicPr>
            <a:picLocks noChangeAspect="1"/>
          </p:cNvPicPr>
          <p:nvPr/>
        </p:nvPicPr>
        <p:blipFill>
          <a:blip r:embed="rId4"/>
          <a:stretch>
            <a:fillRect/>
          </a:stretch>
        </p:blipFill>
        <p:spPr>
          <a:xfrm>
            <a:off x="6396251" y="3128995"/>
            <a:ext cx="2743200" cy="2965622"/>
          </a:xfrm>
          <a:prstGeom prst="rect">
            <a:avLst/>
          </a:prstGeom>
        </p:spPr>
      </p:pic>
    </p:spTree>
    <p:extLst>
      <p:ext uri="{BB962C8B-B14F-4D97-AF65-F5344CB8AC3E}">
        <p14:creationId xmlns:p14="http://schemas.microsoft.com/office/powerpoint/2010/main" val="1019687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8204200" cy="1143000"/>
          </a:xfrm>
        </p:spPr>
        <p:txBody>
          <a:bodyPr/>
          <a:lstStyle/>
          <a:p>
            <a:r>
              <a:rPr lang="en-US" dirty="0">
                <a:ea typeface="ＭＳ Ｐゴシック"/>
              </a:rPr>
              <a:t>Find the Toolkit at</a:t>
            </a:r>
            <a:endParaRPr lang="en-US" dirty="0"/>
          </a:p>
        </p:txBody>
      </p:sp>
      <p:sp>
        <p:nvSpPr>
          <p:cNvPr id="3" name="Content Placeholder 2"/>
          <p:cNvSpPr>
            <a:spLocks noGrp="1"/>
          </p:cNvSpPr>
          <p:nvPr>
            <p:ph idx="1"/>
          </p:nvPr>
        </p:nvSpPr>
        <p:spPr>
          <a:xfrm>
            <a:off x="482600" y="1600200"/>
            <a:ext cx="8301972" cy="3488267"/>
          </a:xfrm>
        </p:spPr>
        <p:txBody>
          <a:bodyPr/>
          <a:lstStyle/>
          <a:p>
            <a:r>
              <a:rPr lang="en-US" dirty="0">
                <a:ea typeface="ＭＳ Ｐゴシック"/>
                <a:cs typeface="Calibri"/>
                <a:hlinkClick r:id="rId4"/>
              </a:rPr>
              <a:t>https://lchdmo.org/movement-on-medication-safety-moms</a:t>
            </a:r>
            <a:r>
              <a:rPr lang="en-US" dirty="0">
                <a:ea typeface="ＭＳ Ｐゴシック"/>
                <a:cs typeface="Calibri"/>
              </a:rPr>
              <a:t> </a:t>
            </a:r>
            <a:endParaRPr lang="en-US" dirty="0"/>
          </a:p>
        </p:txBody>
      </p:sp>
      <p:pic>
        <p:nvPicPr>
          <p:cNvPr id="4" name="Picture 4">
            <a:extLst>
              <a:ext uri="{FF2B5EF4-FFF2-40B4-BE49-F238E27FC236}">
                <a16:creationId xmlns:a16="http://schemas.microsoft.com/office/drawing/2014/main" id="{ECBE20C1-FFB5-4043-BF8B-0168E2A2C0E7}"/>
              </a:ext>
            </a:extLst>
          </p:cNvPr>
          <p:cNvPicPr>
            <a:picLocks noChangeAspect="1"/>
          </p:cNvPicPr>
          <p:nvPr/>
        </p:nvPicPr>
        <p:blipFill>
          <a:blip r:embed="rId5"/>
          <a:stretch>
            <a:fillRect/>
          </a:stretch>
        </p:blipFill>
        <p:spPr>
          <a:xfrm>
            <a:off x="5756644" y="2550928"/>
            <a:ext cx="2617381" cy="2617381"/>
          </a:xfrm>
          <a:prstGeom prst="rect">
            <a:avLst/>
          </a:prstGeom>
        </p:spPr>
      </p:pic>
    </p:spTree>
    <p:extLst>
      <p:ext uri="{BB962C8B-B14F-4D97-AF65-F5344CB8AC3E}">
        <p14:creationId xmlns:p14="http://schemas.microsoft.com/office/powerpoint/2010/main" val="18704501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8204200" cy="1143000"/>
          </a:xfrm>
        </p:spPr>
        <p:txBody>
          <a:bodyPr/>
          <a:lstStyle/>
          <a:p>
            <a:r>
              <a:rPr lang="en-US" dirty="0">
                <a:ea typeface="ＭＳ Ｐゴシック"/>
              </a:rPr>
              <a:t>Contacts</a:t>
            </a:r>
            <a:endParaRPr lang="en-US" dirty="0"/>
          </a:p>
        </p:txBody>
      </p:sp>
      <p:sp>
        <p:nvSpPr>
          <p:cNvPr id="3" name="Content Placeholder 2"/>
          <p:cNvSpPr>
            <a:spLocks noGrp="1"/>
          </p:cNvSpPr>
          <p:nvPr>
            <p:ph idx="1"/>
          </p:nvPr>
        </p:nvSpPr>
        <p:spPr>
          <a:xfrm>
            <a:off x="55545" y="1273629"/>
            <a:ext cx="4586793" cy="3488267"/>
          </a:xfrm>
        </p:spPr>
        <p:txBody>
          <a:bodyPr/>
          <a:lstStyle/>
          <a:p>
            <a:pPr marL="0" indent="0">
              <a:spcBef>
                <a:spcPts val="0"/>
              </a:spcBef>
              <a:spcAft>
                <a:spcPts val="0"/>
              </a:spcAft>
              <a:buNone/>
            </a:pPr>
            <a:r>
              <a:rPr lang="en-US" sz="1800" b="1" dirty="0">
                <a:ea typeface="ＭＳ Ｐゴシック"/>
                <a:cs typeface="Calibri"/>
              </a:rPr>
              <a:t>Genevieve Weseman, MPH</a:t>
            </a:r>
            <a:r>
              <a:rPr lang="en-US" sz="1800" dirty="0">
                <a:ea typeface="ＭＳ Ｐゴシック"/>
                <a:cs typeface="Calibri"/>
              </a:rPr>
              <a:t>  </a:t>
            </a:r>
            <a:endParaRPr lang="en-US" dirty="0"/>
          </a:p>
          <a:p>
            <a:pPr marL="0" indent="0">
              <a:spcBef>
                <a:spcPts val="0"/>
              </a:spcBef>
              <a:spcAft>
                <a:spcPts val="0"/>
              </a:spcAft>
              <a:buNone/>
            </a:pPr>
            <a:r>
              <a:rPr lang="en-US" sz="1800" dirty="0">
                <a:ea typeface="ＭＳ Ｐゴシック"/>
                <a:cs typeface="Calibri"/>
              </a:rPr>
              <a:t>Emergency Planner &amp; Surveillance Specialist     </a:t>
            </a:r>
          </a:p>
          <a:p>
            <a:pPr marL="0" indent="0">
              <a:spcBef>
                <a:spcPts val="0"/>
              </a:spcBef>
              <a:spcAft>
                <a:spcPts val="0"/>
              </a:spcAft>
              <a:buNone/>
            </a:pPr>
            <a:r>
              <a:rPr lang="en-US" sz="1800" dirty="0">
                <a:ea typeface="ＭＳ Ｐゴシック"/>
                <a:cs typeface="Calibri"/>
              </a:rPr>
              <a:t>Phone: (636)-528-6117 Ext. 408</a:t>
            </a:r>
          </a:p>
          <a:p>
            <a:pPr marL="0" indent="0">
              <a:spcBef>
                <a:spcPts val="0"/>
              </a:spcBef>
              <a:spcAft>
                <a:spcPts val="0"/>
              </a:spcAft>
              <a:buNone/>
            </a:pPr>
            <a:r>
              <a:rPr lang="en-US" sz="1800" dirty="0">
                <a:ea typeface="ＭＳ Ｐゴシック"/>
                <a:cs typeface="Calibri"/>
                <a:hlinkClick r:id="rId4"/>
              </a:rPr>
              <a:t>Genevieve.Weseman@lchdmo.org</a:t>
            </a:r>
            <a:endParaRPr lang="en-US" sz="1800" dirty="0">
              <a:ea typeface="ＭＳ Ｐゴシック"/>
              <a:cs typeface="Calibri"/>
            </a:endParaRPr>
          </a:p>
          <a:p>
            <a:pPr marL="0" indent="0">
              <a:spcBef>
                <a:spcPts val="0"/>
              </a:spcBef>
              <a:spcAft>
                <a:spcPts val="0"/>
              </a:spcAft>
              <a:buNone/>
            </a:pPr>
            <a:endParaRPr lang="en-US" sz="1800" dirty="0">
              <a:cs typeface="Calibri"/>
            </a:endParaRPr>
          </a:p>
          <a:p>
            <a:pPr marL="0" indent="0">
              <a:spcBef>
                <a:spcPts val="0"/>
              </a:spcBef>
              <a:spcAft>
                <a:spcPts val="0"/>
              </a:spcAft>
              <a:buNone/>
            </a:pPr>
            <a:r>
              <a:rPr lang="en-US" sz="1800" b="1" dirty="0">
                <a:ea typeface="ＭＳ Ｐゴシック"/>
                <a:cs typeface="Calibri"/>
              </a:rPr>
              <a:t>Jackie Decoster, MPH Candidate</a:t>
            </a:r>
          </a:p>
          <a:p>
            <a:pPr marL="0" indent="0">
              <a:spcBef>
                <a:spcPts val="0"/>
              </a:spcBef>
              <a:spcAft>
                <a:spcPts val="0"/>
              </a:spcAft>
              <a:buNone/>
            </a:pPr>
            <a:r>
              <a:rPr lang="en-US" sz="1800" dirty="0">
                <a:ea typeface="ＭＳ Ｐゴシック"/>
                <a:cs typeface="Calibri"/>
              </a:rPr>
              <a:t>Public Health Intern     </a:t>
            </a:r>
          </a:p>
          <a:p>
            <a:pPr marL="0" indent="0">
              <a:spcBef>
                <a:spcPts val="0"/>
              </a:spcBef>
              <a:spcAft>
                <a:spcPts val="0"/>
              </a:spcAft>
              <a:buNone/>
            </a:pPr>
            <a:r>
              <a:rPr lang="en-US" sz="1800" dirty="0">
                <a:ea typeface="ＭＳ Ｐゴシック"/>
                <a:cs typeface="Calibri"/>
              </a:rPr>
              <a:t>Phone: (817)-675-8889</a:t>
            </a:r>
          </a:p>
          <a:p>
            <a:pPr marL="0" indent="0">
              <a:spcBef>
                <a:spcPts val="0"/>
              </a:spcBef>
              <a:spcAft>
                <a:spcPts val="0"/>
              </a:spcAft>
              <a:buNone/>
            </a:pPr>
            <a:r>
              <a:rPr lang="en-US" sz="1800" dirty="0">
                <a:ea typeface="ＭＳ Ｐゴシック"/>
                <a:cs typeface="Calibri"/>
                <a:hlinkClick r:id="rId5"/>
              </a:rPr>
              <a:t>Decosj@lchdmo.org</a:t>
            </a:r>
            <a:endParaRPr lang="en-US" sz="1800" dirty="0">
              <a:ea typeface="ＭＳ Ｐゴシック"/>
              <a:cs typeface="Calibri"/>
            </a:endParaRPr>
          </a:p>
          <a:p>
            <a:pPr marL="0" indent="0">
              <a:buNone/>
            </a:pPr>
            <a:endParaRPr lang="en-US" sz="1800" dirty="0"/>
          </a:p>
        </p:txBody>
      </p:sp>
      <p:sp>
        <p:nvSpPr>
          <p:cNvPr id="4" name="TextBox 3">
            <a:extLst>
              <a:ext uri="{FF2B5EF4-FFF2-40B4-BE49-F238E27FC236}">
                <a16:creationId xmlns:a16="http://schemas.microsoft.com/office/drawing/2014/main" id="{ED6BF940-5248-4065-930C-9EA038D3EC14}"/>
              </a:ext>
            </a:extLst>
          </p:cNvPr>
          <p:cNvSpPr txBox="1"/>
          <p:nvPr/>
        </p:nvSpPr>
        <p:spPr>
          <a:xfrm>
            <a:off x="4424012" y="1278653"/>
            <a:ext cx="5230041" cy="258532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latin typeface="Calibri"/>
                <a:ea typeface="ＭＳ Ｐゴシック"/>
                <a:cs typeface="Segoe UI"/>
              </a:rPr>
              <a:t>Jennifer Harris, MPH</a:t>
            </a:r>
            <a:r>
              <a:rPr lang="en-US" dirty="0">
                <a:latin typeface="Calibri"/>
                <a:ea typeface="ＭＳ Ｐゴシック"/>
                <a:cs typeface="Segoe UI"/>
              </a:rPr>
              <a:t>​      ​</a:t>
            </a:r>
            <a:endParaRPr lang="en-US" dirty="0"/>
          </a:p>
          <a:p>
            <a:r>
              <a:rPr lang="en-US" dirty="0">
                <a:latin typeface="Calibri"/>
                <a:ea typeface="ＭＳ Ｐゴシック"/>
                <a:cs typeface="Segoe UI"/>
              </a:rPr>
              <a:t>Director of Programs   ​</a:t>
            </a:r>
          </a:p>
          <a:p>
            <a:r>
              <a:rPr lang="en-US" dirty="0">
                <a:latin typeface="Calibri"/>
                <a:ea typeface="ＭＳ Ｐゴシック"/>
                <a:cs typeface="Segoe UI"/>
              </a:rPr>
              <a:t>Phone: (636)-528-6117 Ext. 403</a:t>
            </a:r>
          </a:p>
          <a:p>
            <a:r>
              <a:rPr lang="en-US" dirty="0">
                <a:solidFill>
                  <a:srgbClr val="0563C1"/>
                </a:solidFill>
                <a:latin typeface="Calibri"/>
                <a:ea typeface="ＭＳ Ｐゴシック"/>
                <a:cs typeface="Segoe UI"/>
                <a:hlinkClick r:id="rId4"/>
              </a:rPr>
              <a:t>Jennifer.Harris@lchdmo.org</a:t>
            </a:r>
            <a:r>
              <a:rPr lang="en-US" dirty="0">
                <a:latin typeface="Calibri"/>
                <a:ea typeface="ＭＳ Ｐゴシック"/>
                <a:cs typeface="Segoe UI"/>
              </a:rPr>
              <a:t>​</a:t>
            </a:r>
          </a:p>
          <a:p>
            <a:endParaRPr lang="en-US" dirty="0">
              <a:latin typeface="Calibri"/>
              <a:ea typeface="ＭＳ Ｐゴシック"/>
              <a:cs typeface="Segoe UI"/>
            </a:endParaRPr>
          </a:p>
          <a:p>
            <a:r>
              <a:rPr lang="en-US" dirty="0">
                <a:latin typeface="Calibri"/>
                <a:ea typeface="ＭＳ Ｐゴシック"/>
                <a:cs typeface="Segoe UI"/>
              </a:rPr>
              <a:t>​</a:t>
            </a:r>
            <a:r>
              <a:rPr lang="en-US" b="1" dirty="0">
                <a:latin typeface="Calibri"/>
                <a:ea typeface="ＭＳ Ｐゴシック"/>
                <a:cs typeface="Segoe UI"/>
              </a:rPr>
              <a:t>Sarah Valenza, CHES</a:t>
            </a:r>
            <a:r>
              <a:rPr lang="en-US" dirty="0">
                <a:latin typeface="Calibri"/>
                <a:ea typeface="ＭＳ Ｐゴシック"/>
                <a:cs typeface="Segoe UI"/>
              </a:rPr>
              <a:t>      ​</a:t>
            </a:r>
          </a:p>
          <a:p>
            <a:r>
              <a:rPr lang="en-US" dirty="0">
                <a:latin typeface="Calibri"/>
                <a:ea typeface="ＭＳ Ｐゴシック"/>
                <a:cs typeface="Segoe UI"/>
              </a:rPr>
              <a:t>Public Health Educator/Outreach Coordinator  </a:t>
            </a:r>
          </a:p>
          <a:p>
            <a:r>
              <a:rPr lang="en-US" dirty="0">
                <a:latin typeface="Calibri"/>
                <a:ea typeface="ＭＳ Ｐゴシック"/>
                <a:cs typeface="Segoe UI"/>
              </a:rPr>
              <a:t>Phone: </a:t>
            </a:r>
            <a:r>
              <a:rPr lang="en-US" dirty="0">
                <a:latin typeface="Calibri"/>
                <a:ea typeface="ＭＳ Ｐゴシック"/>
                <a:cs typeface="Calibri"/>
              </a:rPr>
              <a:t>(636)-528-6117 Ext. 402</a:t>
            </a:r>
          </a:p>
          <a:p>
            <a:r>
              <a:rPr lang="en-US" dirty="0">
                <a:solidFill>
                  <a:srgbClr val="0563C1"/>
                </a:solidFill>
                <a:latin typeface="Calibri"/>
                <a:ea typeface="ＭＳ Ｐゴシック"/>
                <a:cs typeface="Segoe UI"/>
                <a:hlinkClick r:id="rId5"/>
              </a:rPr>
              <a:t>Sarah.Valenza@lchdmo.org</a:t>
            </a:r>
            <a:r>
              <a:rPr lang="en-US" dirty="0">
                <a:latin typeface="Calibri"/>
                <a:ea typeface="ＭＳ Ｐゴシック"/>
                <a:cs typeface="Segoe UI"/>
              </a:rPr>
              <a:t>​</a:t>
            </a:r>
          </a:p>
        </p:txBody>
      </p:sp>
      <p:pic>
        <p:nvPicPr>
          <p:cNvPr id="6" name="Picture 5"/>
          <p:cNvPicPr>
            <a:picLocks noChangeAspect="1"/>
          </p:cNvPicPr>
          <p:nvPr/>
        </p:nvPicPr>
        <p:blipFill rotWithShape="1">
          <a:blip r:embed="rId6"/>
          <a:srcRect l="-436" t="56470" r="527" b="21690"/>
          <a:stretch/>
        </p:blipFill>
        <p:spPr>
          <a:xfrm>
            <a:off x="625080" y="4080717"/>
            <a:ext cx="7773854" cy="1362358"/>
          </a:xfrm>
          <a:prstGeom prst="rect">
            <a:avLst/>
          </a:prstGeom>
        </p:spPr>
      </p:pic>
    </p:spTree>
    <p:extLst>
      <p:ext uri="{BB962C8B-B14F-4D97-AF65-F5344CB8AC3E}">
        <p14:creationId xmlns:p14="http://schemas.microsoft.com/office/powerpoint/2010/main" val="2813242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8204200" cy="1143000"/>
          </a:xfrm>
        </p:spPr>
        <p:txBody>
          <a:bodyPr/>
          <a:lstStyle/>
          <a:p>
            <a:pPr algn="l"/>
            <a:r>
              <a:rPr lang="en-US" dirty="0">
                <a:ea typeface="ＭＳ Ｐゴシック"/>
              </a:rPr>
              <a:t>Project Beginnings </a:t>
            </a:r>
          </a:p>
        </p:txBody>
      </p:sp>
      <p:sp>
        <p:nvSpPr>
          <p:cNvPr id="3" name="Content Placeholder 2"/>
          <p:cNvSpPr>
            <a:spLocks noGrp="1"/>
          </p:cNvSpPr>
          <p:nvPr>
            <p:ph idx="1"/>
          </p:nvPr>
        </p:nvSpPr>
        <p:spPr>
          <a:xfrm>
            <a:off x="482600" y="1600200"/>
            <a:ext cx="8204199" cy="3488267"/>
          </a:xfrm>
        </p:spPr>
        <p:txBody>
          <a:bodyPr/>
          <a:lstStyle/>
          <a:p>
            <a:r>
              <a:rPr lang="en-US" dirty="0">
                <a:ea typeface="ＭＳ Ｐゴシック"/>
              </a:rPr>
              <a:t>Need was the impetus for improvement.  </a:t>
            </a:r>
          </a:p>
          <a:p>
            <a:pPr lvl="1"/>
            <a:r>
              <a:rPr lang="en-US" dirty="0">
                <a:ea typeface="ＭＳ Ｐゴシック"/>
              </a:rPr>
              <a:t>Additional MRC volunteers </a:t>
            </a:r>
            <a:endParaRPr lang="en-US" dirty="0">
              <a:ea typeface="ＭＳ Ｐゴシック"/>
              <a:cs typeface="Calibri"/>
            </a:endParaRPr>
          </a:p>
          <a:p>
            <a:pPr lvl="1"/>
            <a:r>
              <a:rPr lang="en-US" dirty="0">
                <a:ea typeface="ＭＳ Ｐゴシック"/>
                <a:cs typeface="Calibri"/>
              </a:rPr>
              <a:t>Project(s) to increase engagement between emergencies</a:t>
            </a:r>
          </a:p>
          <a:p>
            <a:pPr lvl="1"/>
            <a:endParaRPr lang="en-US" dirty="0">
              <a:ea typeface="ＭＳ Ｐゴシック"/>
              <a:cs typeface="Calibri"/>
            </a:endParaRPr>
          </a:p>
          <a:p>
            <a:pPr marL="457200" lvl="1" indent="0">
              <a:buNone/>
            </a:pPr>
            <a:endParaRPr lang="en-US" dirty="0">
              <a:ea typeface="ＭＳ Ｐゴシック"/>
              <a:cs typeface="Calibri"/>
            </a:endParaRPr>
          </a:p>
        </p:txBody>
      </p:sp>
      <p:pic>
        <p:nvPicPr>
          <p:cNvPr id="6" name="Picture 6" descr="A picture containing object&#10;&#10;Description generated with high confidence">
            <a:extLst>
              <a:ext uri="{FF2B5EF4-FFF2-40B4-BE49-F238E27FC236}">
                <a16:creationId xmlns:a16="http://schemas.microsoft.com/office/drawing/2014/main" id="{59D45277-5104-4AFA-9685-E498EDC6EB23}"/>
              </a:ext>
            </a:extLst>
          </p:cNvPr>
          <p:cNvPicPr>
            <a:picLocks noChangeAspect="1"/>
          </p:cNvPicPr>
          <p:nvPr/>
        </p:nvPicPr>
        <p:blipFill>
          <a:blip r:embed="rId4"/>
          <a:stretch>
            <a:fillRect/>
          </a:stretch>
        </p:blipFill>
        <p:spPr>
          <a:xfrm>
            <a:off x="7755298" y="3881724"/>
            <a:ext cx="1389797" cy="1653508"/>
          </a:xfrm>
          <a:prstGeom prst="rect">
            <a:avLst/>
          </a:prstGeom>
        </p:spPr>
      </p:pic>
      <p:sp>
        <p:nvSpPr>
          <p:cNvPr id="4" name="Rectangle 3">
            <a:extLst>
              <a:ext uri="{FF2B5EF4-FFF2-40B4-BE49-F238E27FC236}">
                <a16:creationId xmlns:a16="http://schemas.microsoft.com/office/drawing/2014/main" id="{EE06670E-A481-4757-8079-C184D2E39C69}"/>
              </a:ext>
            </a:extLst>
          </p:cNvPr>
          <p:cNvSpPr/>
          <p:nvPr/>
        </p:nvSpPr>
        <p:spPr>
          <a:xfrm>
            <a:off x="0" y="4592428"/>
            <a:ext cx="7735917" cy="914400"/>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8204200" cy="1143000"/>
          </a:xfrm>
        </p:spPr>
        <p:txBody>
          <a:bodyPr/>
          <a:lstStyle/>
          <a:p>
            <a:pPr algn="l"/>
            <a:r>
              <a:rPr lang="en-US" dirty="0">
                <a:ea typeface="ＭＳ Ｐゴシック"/>
              </a:rPr>
              <a:t>Project </a:t>
            </a:r>
            <a:r>
              <a:rPr lang="en-US" dirty="0">
                <a:ea typeface="ＭＳ Ｐゴシック"/>
                <a:cs typeface="Calibri"/>
              </a:rPr>
              <a:t>Beginnings </a:t>
            </a:r>
            <a:endParaRPr lang="en-US" dirty="0">
              <a:ea typeface="ＭＳ Ｐゴシック"/>
            </a:endParaRPr>
          </a:p>
        </p:txBody>
      </p:sp>
      <p:sp>
        <p:nvSpPr>
          <p:cNvPr id="3" name="Content Placeholder 2"/>
          <p:cNvSpPr>
            <a:spLocks noGrp="1"/>
          </p:cNvSpPr>
          <p:nvPr>
            <p:ph idx="1"/>
          </p:nvPr>
        </p:nvSpPr>
        <p:spPr>
          <a:xfrm>
            <a:off x="482600" y="1600200"/>
            <a:ext cx="8204199" cy="3488267"/>
          </a:xfrm>
        </p:spPr>
        <p:txBody>
          <a:bodyPr/>
          <a:lstStyle/>
          <a:p>
            <a:r>
              <a:rPr lang="en-US" dirty="0">
                <a:ea typeface="ＭＳ Ｐゴシック"/>
                <a:cs typeface="Calibri"/>
              </a:rPr>
              <a:t>At the same time, data showed significant increase in county Neonatal Abstinence Syndrome (NAS) rates</a:t>
            </a:r>
            <a:endParaRPr lang="en-US" dirty="0"/>
          </a:p>
          <a:p>
            <a:r>
              <a:rPr lang="en-US" dirty="0">
                <a:ea typeface="ＭＳ Ｐゴシック"/>
                <a:cs typeface="Calibri"/>
              </a:rPr>
              <a:t>500% increase in the incidence of babies born with NAS in the county from 2011-2016</a:t>
            </a:r>
            <a:endParaRPr lang="en-US" dirty="0"/>
          </a:p>
          <a:p>
            <a:pPr marL="457200" lvl="1" indent="0">
              <a:buNone/>
            </a:pPr>
            <a:endParaRPr lang="en-US" dirty="0">
              <a:ea typeface="ＭＳ Ｐゴシック"/>
              <a:cs typeface="Calibri"/>
            </a:endParaRPr>
          </a:p>
          <a:p>
            <a:pPr marL="457200" lvl="1" indent="0">
              <a:buNone/>
            </a:pPr>
            <a:endParaRPr lang="en-US" dirty="0">
              <a:ea typeface="ＭＳ Ｐゴシック"/>
              <a:cs typeface="Calibri"/>
            </a:endParaRPr>
          </a:p>
        </p:txBody>
      </p:sp>
      <p:sp>
        <p:nvSpPr>
          <p:cNvPr id="4" name="Rectangle 3">
            <a:extLst>
              <a:ext uri="{FF2B5EF4-FFF2-40B4-BE49-F238E27FC236}">
                <a16:creationId xmlns:a16="http://schemas.microsoft.com/office/drawing/2014/main" id="{82E8B834-38E9-4F3E-9009-51A00B1615E8}"/>
              </a:ext>
            </a:extLst>
          </p:cNvPr>
          <p:cNvSpPr/>
          <p:nvPr/>
        </p:nvSpPr>
        <p:spPr>
          <a:xfrm>
            <a:off x="0" y="4586784"/>
            <a:ext cx="7735917" cy="914400"/>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6" name="Picture 6" descr="A picture containing object&#10;&#10;Description generated with high confidence">
            <a:extLst>
              <a:ext uri="{FF2B5EF4-FFF2-40B4-BE49-F238E27FC236}">
                <a16:creationId xmlns:a16="http://schemas.microsoft.com/office/drawing/2014/main" id="{6CD16787-D32A-439E-AEE3-C953212FB1C0}"/>
              </a:ext>
            </a:extLst>
          </p:cNvPr>
          <p:cNvPicPr>
            <a:picLocks noChangeAspect="1"/>
          </p:cNvPicPr>
          <p:nvPr/>
        </p:nvPicPr>
        <p:blipFill>
          <a:blip r:embed="rId4"/>
          <a:stretch>
            <a:fillRect/>
          </a:stretch>
        </p:blipFill>
        <p:spPr>
          <a:xfrm>
            <a:off x="7755298" y="3870351"/>
            <a:ext cx="1389797" cy="1653508"/>
          </a:xfrm>
          <a:prstGeom prst="rect">
            <a:avLst/>
          </a:prstGeom>
        </p:spPr>
      </p:pic>
    </p:spTree>
    <p:extLst>
      <p:ext uri="{BB962C8B-B14F-4D97-AF65-F5344CB8AC3E}">
        <p14:creationId xmlns:p14="http://schemas.microsoft.com/office/powerpoint/2010/main" val="482353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656" y="2205829"/>
            <a:ext cx="9141344" cy="3488267"/>
          </a:xfrm>
        </p:spPr>
        <p:txBody>
          <a:bodyPr/>
          <a:lstStyle/>
          <a:p>
            <a:pPr marL="457200" lvl="1" indent="0">
              <a:buNone/>
            </a:pPr>
            <a:r>
              <a:rPr lang="en-US" sz="3200" b="1" dirty="0">
                <a:ea typeface="ＭＳ Ｐゴシック"/>
                <a:cs typeface="Calibri"/>
              </a:rPr>
              <a:t>Need for Improvement       Need for a Movement </a:t>
            </a:r>
            <a:endParaRPr lang="en-US" dirty="0"/>
          </a:p>
          <a:p>
            <a:pPr marL="457200" lvl="1" indent="0" algn="ctr">
              <a:buNone/>
            </a:pPr>
            <a:endParaRPr lang="en-US" b="1" dirty="0">
              <a:ea typeface="ＭＳ Ｐゴシック"/>
              <a:cs typeface="Calibri"/>
            </a:endParaRPr>
          </a:p>
        </p:txBody>
      </p:sp>
      <p:sp>
        <p:nvSpPr>
          <p:cNvPr id="2" name="Right Arrow 1"/>
          <p:cNvSpPr/>
          <p:nvPr/>
        </p:nvSpPr>
        <p:spPr>
          <a:xfrm>
            <a:off x="4508900" y="2291393"/>
            <a:ext cx="423333" cy="383822"/>
          </a:xfrm>
          <a:prstGeom prst="rightArrow">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4" name="Picture 6" descr="A picture containing object&#10;&#10;Description generated with high confidence">
            <a:extLst>
              <a:ext uri="{FF2B5EF4-FFF2-40B4-BE49-F238E27FC236}">
                <a16:creationId xmlns:a16="http://schemas.microsoft.com/office/drawing/2014/main" id="{83AE62EA-70DC-45C3-8985-6AD8C2259256}"/>
              </a:ext>
            </a:extLst>
          </p:cNvPr>
          <p:cNvPicPr>
            <a:picLocks noChangeAspect="1"/>
          </p:cNvPicPr>
          <p:nvPr/>
        </p:nvPicPr>
        <p:blipFill>
          <a:blip r:embed="rId4"/>
          <a:stretch>
            <a:fillRect/>
          </a:stretch>
        </p:blipFill>
        <p:spPr>
          <a:xfrm>
            <a:off x="7755298" y="3870351"/>
            <a:ext cx="1389797" cy="1653508"/>
          </a:xfrm>
          <a:prstGeom prst="rect">
            <a:avLst/>
          </a:prstGeom>
        </p:spPr>
      </p:pic>
      <p:sp>
        <p:nvSpPr>
          <p:cNvPr id="6" name="Rectangle 5">
            <a:extLst>
              <a:ext uri="{FF2B5EF4-FFF2-40B4-BE49-F238E27FC236}">
                <a16:creationId xmlns:a16="http://schemas.microsoft.com/office/drawing/2014/main" id="{22E86451-0B18-42E0-B296-AA6B902107D1}"/>
              </a:ext>
            </a:extLst>
          </p:cNvPr>
          <p:cNvSpPr/>
          <p:nvPr/>
        </p:nvSpPr>
        <p:spPr>
          <a:xfrm>
            <a:off x="-2275" y="4586784"/>
            <a:ext cx="7761023" cy="914400"/>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D7B9CE1B-4E68-4390-A372-A91893BEA154}"/>
              </a:ext>
            </a:extLst>
          </p:cNvPr>
          <p:cNvPicPr>
            <a:picLocks noChangeAspect="1"/>
          </p:cNvPicPr>
          <p:nvPr/>
        </p:nvPicPr>
        <p:blipFill>
          <a:blip r:embed="rId5"/>
          <a:stretch>
            <a:fillRect/>
          </a:stretch>
        </p:blipFill>
        <p:spPr>
          <a:xfrm>
            <a:off x="-6824" y="3084396"/>
            <a:ext cx="7747375" cy="3521120"/>
          </a:xfrm>
          <a:prstGeom prst="rect">
            <a:avLst/>
          </a:prstGeom>
        </p:spPr>
      </p:pic>
    </p:spTree>
    <p:extLst>
      <p:ext uri="{BB962C8B-B14F-4D97-AF65-F5344CB8AC3E}">
        <p14:creationId xmlns:p14="http://schemas.microsoft.com/office/powerpoint/2010/main" val="3331403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25734" y="58548"/>
            <a:ext cx="8204200" cy="1143000"/>
          </a:xfrm>
        </p:spPr>
        <p:txBody>
          <a:bodyPr/>
          <a:lstStyle/>
          <a:p>
            <a:pPr algn="l"/>
            <a:r>
              <a:rPr lang="en-US" dirty="0">
                <a:ea typeface="ＭＳ Ｐゴシック"/>
              </a:rPr>
              <a:t>Notification of Funding </a:t>
            </a:r>
          </a:p>
        </p:txBody>
      </p:sp>
      <p:sp>
        <p:nvSpPr>
          <p:cNvPr id="3" name="Content Placeholder 2"/>
          <p:cNvSpPr>
            <a:spLocks noGrp="1"/>
          </p:cNvSpPr>
          <p:nvPr>
            <p:ph idx="1"/>
          </p:nvPr>
        </p:nvSpPr>
        <p:spPr>
          <a:xfrm>
            <a:off x="482600" y="1600200"/>
            <a:ext cx="8204199" cy="3488267"/>
          </a:xfrm>
        </p:spPr>
        <p:txBody>
          <a:bodyPr/>
          <a:lstStyle/>
          <a:p>
            <a:pPr marL="457200" lvl="1" indent="0">
              <a:buNone/>
            </a:pPr>
            <a:endParaRPr lang="en-US" dirty="0">
              <a:ea typeface="ＭＳ Ｐゴシック"/>
              <a:cs typeface="Calibri"/>
            </a:endParaRPr>
          </a:p>
          <a:p>
            <a:pPr marL="457200" lvl="1" indent="0">
              <a:buNone/>
            </a:pPr>
            <a:endParaRPr lang="en-US" dirty="0">
              <a:ea typeface="ＭＳ Ｐゴシック"/>
              <a:cs typeface="Calibri"/>
            </a:endParaRPr>
          </a:p>
        </p:txBody>
      </p:sp>
      <p:sp>
        <p:nvSpPr>
          <p:cNvPr id="4" name="TextBox 3">
            <a:extLst>
              <a:ext uri="{FF2B5EF4-FFF2-40B4-BE49-F238E27FC236}">
                <a16:creationId xmlns:a16="http://schemas.microsoft.com/office/drawing/2014/main" id="{83FE26B5-984F-48DF-B8DE-47440A8A7471}"/>
              </a:ext>
            </a:extLst>
          </p:cNvPr>
          <p:cNvSpPr txBox="1"/>
          <p:nvPr/>
        </p:nvSpPr>
        <p:spPr>
          <a:xfrm>
            <a:off x="482221" y="1335205"/>
            <a:ext cx="8407020" cy="310854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800" dirty="0">
                <a:latin typeface="Arial"/>
                <a:ea typeface="ＭＳ Ｐゴシック"/>
              </a:rPr>
              <a:t>NACCHO MRC Challenge Award</a:t>
            </a:r>
            <a:endParaRPr lang="en-US" sz="2800" dirty="0"/>
          </a:p>
          <a:p>
            <a:pPr marL="742950" lvl="1" indent="-285750">
              <a:buFont typeface="Arial"/>
              <a:buChar char="•"/>
            </a:pPr>
            <a:r>
              <a:rPr lang="en-US" sz="2800" dirty="0">
                <a:latin typeface="Arial"/>
                <a:ea typeface="ＭＳ Ｐゴシック"/>
              </a:rPr>
              <a:t>Community Based Initiatives</a:t>
            </a:r>
          </a:p>
          <a:p>
            <a:pPr marL="742950" lvl="1" indent="-285750">
              <a:buFont typeface="Arial"/>
              <a:buChar char="•"/>
            </a:pPr>
            <a:r>
              <a:rPr lang="en-US" sz="2800" dirty="0">
                <a:latin typeface="Arial"/>
                <a:ea typeface="ＭＳ Ｐゴシック"/>
              </a:rPr>
              <a:t>Build MRC volunteer engagement &amp; capabilities</a:t>
            </a:r>
            <a:endParaRPr lang="en-US" sz="2800" dirty="0"/>
          </a:p>
          <a:p>
            <a:pPr marL="742950" lvl="1" indent="-285750">
              <a:buFont typeface="Arial"/>
              <a:buChar char="•"/>
            </a:pPr>
            <a:r>
              <a:rPr lang="en-US" sz="2800" dirty="0">
                <a:latin typeface="Arial"/>
                <a:ea typeface="ＭＳ Ｐゴシック"/>
              </a:rPr>
              <a:t>Provide measurable outcomes</a:t>
            </a:r>
            <a:endParaRPr lang="en-US" sz="2800" dirty="0"/>
          </a:p>
          <a:p>
            <a:pPr marL="742950" lvl="1" indent="-285750">
              <a:buFont typeface="Arial"/>
              <a:buChar char="•"/>
            </a:pPr>
            <a:r>
              <a:rPr lang="en-US" sz="2800" dirty="0">
                <a:latin typeface="Arial"/>
                <a:ea typeface="ＭＳ Ｐゴシック"/>
              </a:rPr>
              <a:t>Engage community partners</a:t>
            </a:r>
            <a:endParaRPr lang="en-US" sz="2800" dirty="0"/>
          </a:p>
          <a:p>
            <a:pPr marL="742950" lvl="1" indent="-285750">
              <a:buFont typeface="Arial"/>
              <a:buChar char="•"/>
            </a:pPr>
            <a:r>
              <a:rPr lang="en-US" sz="2800" dirty="0">
                <a:latin typeface="Arial"/>
                <a:ea typeface="ＭＳ Ｐゴシック"/>
              </a:rPr>
              <a:t>Improve community health &amp; resiliency </a:t>
            </a:r>
            <a:endParaRPr lang="en-US" sz="2800" dirty="0"/>
          </a:p>
        </p:txBody>
      </p:sp>
      <p:pic>
        <p:nvPicPr>
          <p:cNvPr id="5" name="Picture 5" descr="A close up of a logo&#10;&#10;Description generated with high confidence">
            <a:extLst>
              <a:ext uri="{FF2B5EF4-FFF2-40B4-BE49-F238E27FC236}">
                <a16:creationId xmlns:a16="http://schemas.microsoft.com/office/drawing/2014/main" id="{72EA9234-388A-4DD5-82DA-32166BB74D32}"/>
              </a:ext>
            </a:extLst>
          </p:cNvPr>
          <p:cNvPicPr>
            <a:picLocks noChangeAspect="1"/>
          </p:cNvPicPr>
          <p:nvPr/>
        </p:nvPicPr>
        <p:blipFill>
          <a:blip r:embed="rId4"/>
          <a:stretch>
            <a:fillRect/>
          </a:stretch>
        </p:blipFill>
        <p:spPr>
          <a:xfrm>
            <a:off x="7709806" y="3854877"/>
            <a:ext cx="1435289" cy="1695826"/>
          </a:xfrm>
          <a:prstGeom prst="rect">
            <a:avLst/>
          </a:prstGeom>
        </p:spPr>
      </p:pic>
      <p:sp>
        <p:nvSpPr>
          <p:cNvPr id="7" name="Rectangle 6">
            <a:extLst>
              <a:ext uri="{FF2B5EF4-FFF2-40B4-BE49-F238E27FC236}">
                <a16:creationId xmlns:a16="http://schemas.microsoft.com/office/drawing/2014/main" id="{890887D8-F3A9-473F-9ED2-7E5204C795AC}"/>
              </a:ext>
            </a:extLst>
          </p:cNvPr>
          <p:cNvSpPr/>
          <p:nvPr/>
        </p:nvSpPr>
        <p:spPr>
          <a:xfrm>
            <a:off x="-2275" y="4592428"/>
            <a:ext cx="7715531" cy="914400"/>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6013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25734" y="58548"/>
            <a:ext cx="8204200" cy="1143000"/>
          </a:xfrm>
        </p:spPr>
        <p:txBody>
          <a:bodyPr/>
          <a:lstStyle/>
          <a:p>
            <a:pPr algn="l"/>
            <a:r>
              <a:rPr lang="en-US" dirty="0">
                <a:ea typeface="ＭＳ Ｐゴシック"/>
              </a:rPr>
              <a:t>NACCHO MRC Challenge Award </a:t>
            </a:r>
          </a:p>
        </p:txBody>
      </p:sp>
      <p:sp>
        <p:nvSpPr>
          <p:cNvPr id="3" name="Content Placeholder 2"/>
          <p:cNvSpPr>
            <a:spLocks noGrp="1"/>
          </p:cNvSpPr>
          <p:nvPr>
            <p:ph idx="1"/>
          </p:nvPr>
        </p:nvSpPr>
        <p:spPr>
          <a:xfrm>
            <a:off x="482600" y="1600200"/>
            <a:ext cx="8204199" cy="3488267"/>
          </a:xfrm>
        </p:spPr>
        <p:txBody>
          <a:bodyPr/>
          <a:lstStyle/>
          <a:p>
            <a:pPr marL="457200" lvl="1" indent="0">
              <a:buNone/>
            </a:pPr>
            <a:endParaRPr lang="en-US" dirty="0">
              <a:ea typeface="ＭＳ Ｐゴシック"/>
              <a:cs typeface="Calibri"/>
            </a:endParaRPr>
          </a:p>
          <a:p>
            <a:pPr marL="457200" lvl="1" indent="0">
              <a:buNone/>
            </a:pPr>
            <a:endParaRPr lang="en-US" dirty="0">
              <a:ea typeface="ＭＳ Ｐゴシック"/>
              <a:cs typeface="Calibri"/>
            </a:endParaRPr>
          </a:p>
        </p:txBody>
      </p:sp>
      <p:sp>
        <p:nvSpPr>
          <p:cNvPr id="4" name="TextBox 3">
            <a:extLst>
              <a:ext uri="{FF2B5EF4-FFF2-40B4-BE49-F238E27FC236}">
                <a16:creationId xmlns:a16="http://schemas.microsoft.com/office/drawing/2014/main" id="{83FE26B5-984F-48DF-B8DE-47440A8A7471}"/>
              </a:ext>
            </a:extLst>
          </p:cNvPr>
          <p:cNvSpPr txBox="1"/>
          <p:nvPr/>
        </p:nvSpPr>
        <p:spPr>
          <a:xfrm>
            <a:off x="102547" y="1323777"/>
            <a:ext cx="8964303" cy="353943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800" dirty="0">
                <a:latin typeface="Arial"/>
                <a:ea typeface="ＭＳ Ｐゴシック"/>
              </a:rPr>
              <a:t>Applied for MRC Challenge Award in December 2017</a:t>
            </a:r>
          </a:p>
          <a:p>
            <a:pPr marL="285750" indent="-285750">
              <a:buFont typeface="Arial"/>
              <a:buChar char="•"/>
            </a:pPr>
            <a:r>
              <a:rPr lang="en-US" sz="2800" dirty="0">
                <a:latin typeface="Arial"/>
                <a:ea typeface="ＭＳ Ｐゴシック"/>
              </a:rPr>
              <a:t>Project was accepted February 2018</a:t>
            </a:r>
          </a:p>
          <a:p>
            <a:pPr marL="285750" indent="-285750">
              <a:buFont typeface="Arial"/>
              <a:buChar char="•"/>
            </a:pPr>
            <a:r>
              <a:rPr lang="en-US" sz="2800" dirty="0">
                <a:latin typeface="Arial"/>
                <a:ea typeface="ＭＳ Ｐゴシック"/>
              </a:rPr>
              <a:t>Project design and data analysis February 2018-2019</a:t>
            </a:r>
          </a:p>
          <a:p>
            <a:pPr marL="285750" indent="-285750">
              <a:buFont typeface="Arial"/>
              <a:buChar char="•"/>
            </a:pPr>
            <a:r>
              <a:rPr lang="en-US" sz="2800" dirty="0">
                <a:latin typeface="Arial"/>
                <a:ea typeface="ＭＳ Ｐゴシック"/>
              </a:rPr>
              <a:t>First MRC training hosted February 2019</a:t>
            </a:r>
            <a:endParaRPr lang="en-US" sz="2800" dirty="0"/>
          </a:p>
          <a:p>
            <a:pPr marL="285750" indent="-285750">
              <a:buFont typeface="Arial"/>
              <a:buChar char="•"/>
            </a:pPr>
            <a:r>
              <a:rPr lang="en-US" sz="2800" dirty="0">
                <a:latin typeface="Arial"/>
                <a:ea typeface="ＭＳ Ｐゴシック"/>
              </a:rPr>
              <a:t>Launch of resource Toolkit March 2019</a:t>
            </a:r>
            <a:endParaRPr lang="en-US" sz="2800" dirty="0"/>
          </a:p>
          <a:p>
            <a:pPr marL="285750" indent="-285750">
              <a:buFont typeface="Arial"/>
              <a:buChar char="•"/>
            </a:pPr>
            <a:endParaRPr lang="en-US" sz="2800" dirty="0"/>
          </a:p>
          <a:p>
            <a:pPr marL="285750" indent="-285750">
              <a:buFont typeface="Arial"/>
              <a:buChar char="•"/>
            </a:pPr>
            <a:endParaRPr lang="en-US" sz="2800" dirty="0"/>
          </a:p>
          <a:p>
            <a:pPr marL="285750" indent="-285750">
              <a:buFont typeface="Arial"/>
              <a:buChar char="•"/>
            </a:pPr>
            <a:endParaRPr lang="en-US" sz="2800" dirty="0"/>
          </a:p>
        </p:txBody>
      </p:sp>
      <p:pic>
        <p:nvPicPr>
          <p:cNvPr id="5" name="Picture 5" descr="A close up of a logo&#10;&#10;Description generated with high confidence">
            <a:extLst>
              <a:ext uri="{FF2B5EF4-FFF2-40B4-BE49-F238E27FC236}">
                <a16:creationId xmlns:a16="http://schemas.microsoft.com/office/drawing/2014/main" id="{72EA9234-388A-4DD5-82DA-32166BB74D32}"/>
              </a:ext>
            </a:extLst>
          </p:cNvPr>
          <p:cNvPicPr>
            <a:picLocks noChangeAspect="1"/>
          </p:cNvPicPr>
          <p:nvPr/>
        </p:nvPicPr>
        <p:blipFill>
          <a:blip r:embed="rId4"/>
          <a:stretch>
            <a:fillRect/>
          </a:stretch>
        </p:blipFill>
        <p:spPr>
          <a:xfrm>
            <a:off x="7709806" y="3854877"/>
            <a:ext cx="1435289" cy="1695826"/>
          </a:xfrm>
          <a:prstGeom prst="rect">
            <a:avLst/>
          </a:prstGeom>
        </p:spPr>
      </p:pic>
      <p:sp>
        <p:nvSpPr>
          <p:cNvPr id="7" name="Rectangle 6">
            <a:extLst>
              <a:ext uri="{FF2B5EF4-FFF2-40B4-BE49-F238E27FC236}">
                <a16:creationId xmlns:a16="http://schemas.microsoft.com/office/drawing/2014/main" id="{890887D8-F3A9-473F-9ED2-7E5204C795AC}"/>
              </a:ext>
            </a:extLst>
          </p:cNvPr>
          <p:cNvSpPr/>
          <p:nvPr/>
        </p:nvSpPr>
        <p:spPr>
          <a:xfrm>
            <a:off x="-2275" y="4592428"/>
            <a:ext cx="7715531" cy="914400"/>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40726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274638"/>
            <a:ext cx="8204200" cy="1143000"/>
          </a:xfrm>
        </p:spPr>
        <p:txBody>
          <a:bodyPr/>
          <a:lstStyle/>
          <a:p>
            <a:pPr algn="l"/>
            <a:r>
              <a:rPr lang="en-US" dirty="0">
                <a:cs typeface="Calibri"/>
              </a:rPr>
              <a:t>Why Medication Safety?</a:t>
            </a:r>
            <a:endParaRPr lang="en-US" dirty="0"/>
          </a:p>
        </p:txBody>
      </p:sp>
      <p:sp>
        <p:nvSpPr>
          <p:cNvPr id="3" name="Content Placeholder 2"/>
          <p:cNvSpPr>
            <a:spLocks noGrp="1"/>
          </p:cNvSpPr>
          <p:nvPr>
            <p:ph idx="1"/>
          </p:nvPr>
        </p:nvSpPr>
        <p:spPr>
          <a:xfrm>
            <a:off x="482600" y="1417638"/>
            <a:ext cx="8204199" cy="3488267"/>
          </a:xfrm>
        </p:spPr>
        <p:txBody>
          <a:bodyPr/>
          <a:lstStyle/>
          <a:p>
            <a:r>
              <a:rPr lang="en-US" dirty="0">
                <a:ea typeface="ＭＳ Ｐゴシック"/>
              </a:rPr>
              <a:t>Identified a significant increase in babies born suffering from Neonatal Abstinence Syndrome (NAS)</a:t>
            </a:r>
            <a:endParaRPr lang="en-US" dirty="0"/>
          </a:p>
        </p:txBody>
      </p:sp>
      <p:pic>
        <p:nvPicPr>
          <p:cNvPr id="4" name="Picture 5" descr="A close up of a logo&#10;&#10;Description generated with high confidence">
            <a:extLst>
              <a:ext uri="{FF2B5EF4-FFF2-40B4-BE49-F238E27FC236}">
                <a16:creationId xmlns:a16="http://schemas.microsoft.com/office/drawing/2014/main" id="{22853AB8-7458-4819-A075-65C5841BEE43}"/>
              </a:ext>
            </a:extLst>
          </p:cNvPr>
          <p:cNvPicPr>
            <a:picLocks noChangeAspect="1"/>
          </p:cNvPicPr>
          <p:nvPr/>
        </p:nvPicPr>
        <p:blipFill>
          <a:blip r:embed="rId4"/>
          <a:stretch>
            <a:fillRect/>
          </a:stretch>
        </p:blipFill>
        <p:spPr>
          <a:xfrm>
            <a:off x="7709806" y="3854877"/>
            <a:ext cx="1435289" cy="1695826"/>
          </a:xfrm>
          <a:prstGeom prst="rect">
            <a:avLst/>
          </a:prstGeom>
        </p:spPr>
      </p:pic>
      <p:sp>
        <p:nvSpPr>
          <p:cNvPr id="8" name="Rectangle 7">
            <a:extLst>
              <a:ext uri="{FF2B5EF4-FFF2-40B4-BE49-F238E27FC236}">
                <a16:creationId xmlns:a16="http://schemas.microsoft.com/office/drawing/2014/main" id="{6B0DEA34-42A8-4D09-AE13-211FA03ABCD4}"/>
              </a:ext>
            </a:extLst>
          </p:cNvPr>
          <p:cNvSpPr/>
          <p:nvPr/>
        </p:nvSpPr>
        <p:spPr>
          <a:xfrm>
            <a:off x="-2275" y="4592428"/>
            <a:ext cx="7715531" cy="914400"/>
          </a:xfrm>
          <a:prstGeom prst="rect">
            <a:avLst/>
          </a:prstGeom>
          <a:solidFill>
            <a:schemeClr val="tx1">
              <a:lumMod val="85000"/>
              <a:lumOff val="15000"/>
            </a:schemeClr>
          </a:solidFill>
          <a:ln w="28575">
            <a:solidFill>
              <a:schemeClr val="bg2">
                <a:lumMod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94348206"/>
      </p:ext>
    </p:extLst>
  </p:cSld>
  <p:clrMapOvr>
    <a:masterClrMapping/>
  </p:clrMapOvr>
</p:sld>
</file>

<file path=ppt/theme/theme1.xml><?xml version="1.0" encoding="utf-8"?>
<a:theme xmlns:a="http://schemas.openxmlformats.org/drawingml/2006/main" name="PS17_PowerPointTemplate_4-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PS19_PowerPointTemplate_4-3</Template>
  <TotalTime>50</TotalTime>
  <Words>1204</Words>
  <Application>Microsoft Office PowerPoint</Application>
  <PresentationFormat>On-screen Show (4:3)</PresentationFormat>
  <Paragraphs>204</Paragraphs>
  <Slides>34</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ＭＳ Ｐゴシック</vt:lpstr>
      <vt:lpstr>Arial</vt:lpstr>
      <vt:lpstr>Arial,Sans-Serif</vt:lpstr>
      <vt:lpstr>Calibri</vt:lpstr>
      <vt:lpstr>PS17_PowerPointTemplate_4-3</vt:lpstr>
      <vt:lpstr>PowerPoint Presentation</vt:lpstr>
      <vt:lpstr>Medical Reserve Corps Movement on Medication Safety, Opioid Rapid Response Team Collaborative Project </vt:lpstr>
      <vt:lpstr>Missouri Region C North Medical Reserve Corps</vt:lpstr>
      <vt:lpstr>Project Beginnings </vt:lpstr>
      <vt:lpstr>Project Beginnings </vt:lpstr>
      <vt:lpstr>PowerPoint Presentation</vt:lpstr>
      <vt:lpstr>Notification of Funding </vt:lpstr>
      <vt:lpstr>NACCHO MRC Challenge Award </vt:lpstr>
      <vt:lpstr>Why Medication Safety?</vt:lpstr>
      <vt:lpstr>Medication Safety</vt:lpstr>
      <vt:lpstr>Overview of NAS</vt:lpstr>
      <vt:lpstr>What Drugs Cause NAS?</vt:lpstr>
      <vt:lpstr>Missouri Increase in NAS</vt:lpstr>
      <vt:lpstr>Lincoln County Increase in NAS </vt:lpstr>
      <vt:lpstr>PowerPoint Presentation</vt:lpstr>
      <vt:lpstr>MOMS Toolkit </vt:lpstr>
      <vt:lpstr>Project Design </vt:lpstr>
      <vt:lpstr>Project Design</vt:lpstr>
      <vt:lpstr>Project Design</vt:lpstr>
      <vt:lpstr>Volunteer Recruitment</vt:lpstr>
      <vt:lpstr>Volunteer Training</vt:lpstr>
      <vt:lpstr>Training Goals- Health Literacy</vt:lpstr>
      <vt:lpstr>Rapid Community Outreach Team  Objectives  </vt:lpstr>
      <vt:lpstr>Opioid Rapid Response Team Activities </vt:lpstr>
      <vt:lpstr>Project Challenges</vt:lpstr>
      <vt:lpstr>Challenges - Volunteer Recruitment</vt:lpstr>
      <vt:lpstr>Challenges - Volunteer Recruitment</vt:lpstr>
      <vt:lpstr>Challenges - Management</vt:lpstr>
      <vt:lpstr>Challenges - Other</vt:lpstr>
      <vt:lpstr>Project Successes</vt:lpstr>
      <vt:lpstr>Future goals</vt:lpstr>
      <vt:lpstr>PowerPoint Presentation</vt:lpstr>
      <vt:lpstr>Find the Toolkit at</vt:lpstr>
      <vt:lpstr>Contacts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Maeve Carey</dc:creator>
  <cp:lastModifiedBy>Genevieve Weseman</cp:lastModifiedBy>
  <cp:revision>10</cp:revision>
  <dcterms:created xsi:type="dcterms:W3CDTF">2019-01-11T18:53:07Z</dcterms:created>
  <dcterms:modified xsi:type="dcterms:W3CDTF">2025-03-27T18:59:30Z</dcterms:modified>
</cp:coreProperties>
</file>

<file path=docProps/thumbnail.jpeg>
</file>